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8.jpg" ContentType="image/jpeg"/>
  <Override PartName="/ppt/media/image9.jpg" ContentType="image/jpeg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22.jpg" ContentType="image/jpe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46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1" r:id="rId6"/>
    <p:sldId id="260" r:id="rId7"/>
    <p:sldId id="263" r:id="rId8"/>
    <p:sldId id="265" r:id="rId9"/>
    <p:sldId id="266" r:id="rId10"/>
    <p:sldId id="276" r:id="rId11"/>
    <p:sldId id="262" r:id="rId12"/>
    <p:sldId id="267" r:id="rId13"/>
    <p:sldId id="268" r:id="rId14"/>
    <p:sldId id="279" r:id="rId15"/>
    <p:sldId id="280" r:id="rId16"/>
    <p:sldId id="281" r:id="rId17"/>
    <p:sldId id="285" r:id="rId18"/>
    <p:sldId id="282" r:id="rId19"/>
    <p:sldId id="283" r:id="rId20"/>
    <p:sldId id="284" r:id="rId21"/>
    <p:sldId id="271" r:id="rId22"/>
    <p:sldId id="269" r:id="rId23"/>
    <p:sldId id="275" r:id="rId24"/>
  </p:sldIdLst>
  <p:sldSz cx="12192000" cy="6858000"/>
  <p:notesSz cx="6858000" cy="9144000"/>
  <p:custDataLst>
    <p:tags r:id="rId2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5399F"/>
    <a:srgbClr val="99FF99"/>
    <a:srgbClr val="455C4C"/>
    <a:srgbClr val="D5EAFF"/>
    <a:srgbClr val="E6E6E6"/>
    <a:srgbClr val="1C221E"/>
    <a:srgbClr val="EFF1F3"/>
    <a:srgbClr val="D3D6DA"/>
    <a:srgbClr val="DDE1E6"/>
    <a:srgbClr val="FDEF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59" autoAdjust="0"/>
    <p:restoredTop sz="91991" autoAdjust="0"/>
  </p:normalViewPr>
  <p:slideViewPr>
    <p:cSldViewPr snapToGrid="0">
      <p:cViewPr varScale="1">
        <p:scale>
          <a:sx n="100" d="100"/>
          <a:sy n="100" d="100"/>
        </p:scale>
        <p:origin x="9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34315E-AA88-4C4F-BC7F-691CB14FAFBC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8D1EEC-C44F-4BFC-84C2-8741EE48D1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828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zh-CN" sz="800" b="0" i="0" u="none" strike="noStrike" kern="1200">
                <a:solidFill>
                  <a:srgbClr val="E6E6E6"/>
                </a:solidFill>
                <a:effectLst/>
                <a:latin typeface="等线"/>
                <a:ea typeface="等线"/>
              </a:rPr>
              <a:t>更多素材资源</a:t>
            </a:r>
            <a:r>
              <a:rPr lang="en-US" altLang="en-US" sz="800" b="0" i="0" u="none" strike="noStrike" kern="1200">
                <a:solidFill>
                  <a:srgbClr val="E6E6E6"/>
                </a:solidFill>
                <a:effectLst/>
                <a:latin typeface="等线"/>
                <a:ea typeface="等线"/>
              </a:rPr>
              <a:t>-</a:t>
            </a:r>
            <a:r>
              <a:rPr lang="zh-CN" altLang="zh-CN" sz="800" b="0" i="0" u="none" strike="noStrike" kern="1200">
                <a:solidFill>
                  <a:srgbClr val="E6E6E6"/>
                </a:solidFill>
                <a:effectLst/>
                <a:latin typeface="等线"/>
                <a:ea typeface="等线"/>
              </a:rPr>
              <a:t> </a:t>
            </a:r>
            <a:r>
              <a:rPr lang="en-US" altLang="en-US" sz="800" b="0" i="0" u="none" strike="noStrike" kern="1200">
                <a:solidFill>
                  <a:srgbClr val="E6E6E6"/>
                </a:solidFill>
                <a:effectLst/>
                <a:latin typeface="等线"/>
                <a:ea typeface="等线"/>
              </a:rPr>
              <a:t>B-lue-D-ragonfly- </a:t>
            </a:r>
            <a:r>
              <a:rPr lang="en-US" altLang="en-US" sz="800">
                <a:solidFill>
                  <a:srgbClr val="E6E6E6"/>
                </a:solidFill>
              </a:rPr>
              <a:t>DESIGN</a:t>
            </a:r>
            <a:endParaRPr lang="zh-CN" altLang="zh-CN" sz="800">
              <a:solidFill>
                <a:srgbClr val="E6E6E6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zh-CN" sz="800" b="0" i="0" u="none" strike="noStrike" kern="1200">
                <a:solidFill>
                  <a:srgbClr val="E6E6E6"/>
                </a:solidFill>
                <a:effectLst/>
                <a:latin typeface="等线"/>
                <a:ea typeface="等线"/>
              </a:rPr>
              <a:t>更多素材资源</a:t>
            </a:r>
            <a:r>
              <a:rPr lang="en-US" altLang="en-US" sz="800" b="0" i="0" u="none" strike="noStrike" kern="1200">
                <a:solidFill>
                  <a:srgbClr val="E6E6E6"/>
                </a:solidFill>
                <a:effectLst/>
                <a:latin typeface="等线"/>
                <a:ea typeface="等线"/>
              </a:rPr>
              <a:t>-</a:t>
            </a:r>
            <a:r>
              <a:rPr lang="zh-CN" altLang="zh-CN" sz="800" b="0" i="0" u="none" strike="noStrike" kern="1200">
                <a:solidFill>
                  <a:srgbClr val="E6E6E6"/>
                </a:solidFill>
                <a:effectLst/>
                <a:latin typeface="等线"/>
                <a:ea typeface="等线"/>
              </a:rPr>
              <a:t> </a:t>
            </a:r>
            <a:r>
              <a:rPr lang="en-US" altLang="en-US" sz="800" b="0" i="0" u="none" strike="noStrike" kern="1200">
                <a:solidFill>
                  <a:srgbClr val="E6E6E6"/>
                </a:solidFill>
                <a:effectLst/>
                <a:latin typeface="等线"/>
                <a:ea typeface="等线"/>
              </a:rPr>
              <a:t>B-lue-D-ragonfly- </a:t>
            </a:r>
            <a:r>
              <a:rPr lang="en-US" altLang="en-US" sz="800">
                <a:solidFill>
                  <a:srgbClr val="E6E6E6"/>
                </a:solidFill>
              </a:rPr>
              <a:t>DESIGN</a:t>
            </a:r>
            <a:endParaRPr lang="zh-CN" altLang="zh-CN" sz="800">
              <a:solidFill>
                <a:srgbClr val="E6E6E6"/>
              </a:solidFill>
            </a:endParaRPr>
          </a:p>
          <a:p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zh-CN" sz="800" dirty="0">
              <a:solidFill>
                <a:srgbClr val="E6E6E6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zh-CN" sz="800" b="0" i="0" u="none" strike="noStrike" kern="1200">
                <a:solidFill>
                  <a:srgbClr val="E6E6E6"/>
                </a:solidFill>
                <a:effectLst/>
                <a:latin typeface="等线"/>
                <a:ea typeface="等线"/>
              </a:rPr>
              <a:t>更多素材资源</a:t>
            </a:r>
            <a:r>
              <a:rPr lang="en-US" altLang="en-US" sz="800" b="0" i="0" u="none" strike="noStrike" kern="1200">
                <a:solidFill>
                  <a:srgbClr val="E6E6E6"/>
                </a:solidFill>
                <a:effectLst/>
                <a:latin typeface="等线"/>
                <a:ea typeface="等线"/>
              </a:rPr>
              <a:t>-</a:t>
            </a:r>
            <a:r>
              <a:rPr lang="zh-CN" altLang="zh-CN" sz="800" b="0" i="0" u="none" strike="noStrike" kern="1200">
                <a:solidFill>
                  <a:srgbClr val="E6E6E6"/>
                </a:solidFill>
                <a:effectLst/>
                <a:latin typeface="等线"/>
                <a:ea typeface="等线"/>
              </a:rPr>
              <a:t> </a:t>
            </a:r>
            <a:r>
              <a:rPr lang="en-US" altLang="en-US" sz="800" b="0" i="0" u="none" strike="noStrike" kern="1200">
                <a:solidFill>
                  <a:srgbClr val="E6E6E6"/>
                </a:solidFill>
                <a:effectLst/>
                <a:latin typeface="等线"/>
                <a:ea typeface="等线"/>
              </a:rPr>
              <a:t>B-lue-D-ragonfly- </a:t>
            </a:r>
            <a:r>
              <a:rPr lang="en-US" altLang="en-US" sz="800">
                <a:solidFill>
                  <a:srgbClr val="E6E6E6"/>
                </a:solidFill>
              </a:rPr>
              <a:t>DESIGN</a:t>
            </a:r>
            <a:endParaRPr lang="zh-CN" altLang="zh-CN" sz="800">
              <a:solidFill>
                <a:srgbClr val="E6E6E6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en-US"/>
              <a:t>#classicissuetext level 3, 4</a:t>
            </a:r>
          </a:p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44737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zh-CN" sz="800" b="0" i="0" u="none" strike="noStrike" kern="1200">
                <a:solidFill>
                  <a:srgbClr val="E6E6E6"/>
                </a:solidFill>
                <a:effectLst/>
                <a:latin typeface="等线"/>
                <a:ea typeface="等线"/>
              </a:rPr>
              <a:t>更多素材资源</a:t>
            </a:r>
            <a:r>
              <a:rPr lang="en-US" altLang="en-US" sz="800" b="0" i="0" u="none" strike="noStrike" kern="1200">
                <a:solidFill>
                  <a:srgbClr val="E6E6E6"/>
                </a:solidFill>
                <a:effectLst/>
                <a:latin typeface="等线"/>
                <a:ea typeface="等线"/>
              </a:rPr>
              <a:t>-</a:t>
            </a:r>
            <a:r>
              <a:rPr lang="zh-CN" altLang="zh-CN" sz="800" b="0" i="0" u="none" strike="noStrike" kern="1200">
                <a:solidFill>
                  <a:srgbClr val="E6E6E6"/>
                </a:solidFill>
                <a:effectLst/>
                <a:latin typeface="等线"/>
                <a:ea typeface="等线"/>
              </a:rPr>
              <a:t> </a:t>
            </a:r>
            <a:r>
              <a:rPr lang="en-US" altLang="en-US" sz="800" b="0" i="0" u="none" strike="noStrike" kern="1200">
                <a:solidFill>
                  <a:srgbClr val="E6E6E6"/>
                </a:solidFill>
                <a:effectLst/>
                <a:latin typeface="等线"/>
                <a:ea typeface="等线"/>
              </a:rPr>
              <a:t>B-lue-D-ragonfly- </a:t>
            </a:r>
            <a:r>
              <a:rPr lang="en-US" altLang="en-US" sz="800">
                <a:solidFill>
                  <a:srgbClr val="E6E6E6"/>
                </a:solidFill>
              </a:rPr>
              <a:t>DESIGN</a:t>
            </a:r>
            <a:endParaRPr lang="zh-CN" altLang="zh-CN" sz="800">
              <a:solidFill>
                <a:srgbClr val="E6E6E6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40ECCD6-BC05-4722-B6B6-C3135ABE5BE2}"/>
              </a:ext>
            </a:extLst>
          </p:cNvPr>
          <p:cNvSpPr txBox="1"/>
          <p:nvPr userDrawn="1"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vert="horz" wrap="square" lIns="91440" tIns="45720" rIns="91440" bIns="45720" numCol="1" spcCol="0" anchor="t" anchorCtr="0"/>
          <a:lstStyle/>
          <a:p>
            <a:endParaRPr lang="zh-CN" altLang="zh-CN" sz="800">
              <a:solidFill>
                <a:srgbClr val="E6E6E6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601F188-D72C-4D4B-9F32-8A9536FA8516}"/>
              </a:ext>
            </a:extLst>
          </p:cNvPr>
          <p:cNvSpPr/>
          <p:nvPr userDrawn="1"/>
        </p:nvSpPr>
        <p:spPr>
          <a:xfrm>
            <a:off x="-15098004" y="6488668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rgbClr val="E6E6E6"/>
                </a:solidFill>
              </a:rPr>
              <a:t>61536760</a:t>
            </a:r>
            <a:endParaRPr lang="zh-CN" altLang="zh-CN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246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098ED24-DED8-4D40-8593-4FEC6403CE89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1900647" y="1984375"/>
            <a:ext cx="2681512" cy="3162391"/>
          </a:xfrm>
          <a:prstGeom prst="round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 anchorCtr="1"/>
          <a:lstStyle>
            <a:lvl1pPr lvl="0">
              <a:defRPr sz="600">
                <a:solidFill>
                  <a:srgbClr val="FFFFFF"/>
                </a:solidFill>
              </a:defRPr>
            </a:lvl1pPr>
          </a:lstStyle>
          <a:p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2166370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332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FA9425DC-3AAA-4E48-970B-3F1690D807D6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7923861" y="1123438"/>
            <a:ext cx="1923728" cy="1905319"/>
          </a:xfrm>
          <a:custGeom>
            <a:avLst/>
            <a:gdLst>
              <a:gd name="connsiteX0" fmla="*/ 0 w 2769704"/>
              <a:gd name="connsiteY0" fmla="*/ 0 h 2743200"/>
              <a:gd name="connsiteX1" fmla="*/ 2769704 w 2769704"/>
              <a:gd name="connsiteY1" fmla="*/ 0 h 2743200"/>
              <a:gd name="connsiteX2" fmla="*/ 2769704 w 2769704"/>
              <a:gd name="connsiteY2" fmla="*/ 2743200 h 2743200"/>
              <a:gd name="connsiteX3" fmla="*/ 0 w 2769704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3728" h="1905319">
                <a:moveTo>
                  <a:pt x="0" y="0"/>
                </a:moveTo>
                <a:lnTo>
                  <a:pt x="1923728" y="0"/>
                </a:lnTo>
                <a:lnTo>
                  <a:pt x="1923728" y="1905319"/>
                </a:lnTo>
                <a:lnTo>
                  <a:pt x="0" y="1905319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78092021-22C0-4D2D-A14A-B0745A8E064F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009644" y="3253921"/>
            <a:ext cx="1923728" cy="1905319"/>
          </a:xfrm>
          <a:custGeom>
            <a:avLst/>
            <a:gdLst>
              <a:gd name="connsiteX0" fmla="*/ 0 w 2769704"/>
              <a:gd name="connsiteY0" fmla="*/ 0 h 2743200"/>
              <a:gd name="connsiteX1" fmla="*/ 2769704 w 2769704"/>
              <a:gd name="connsiteY1" fmla="*/ 0 h 2743200"/>
              <a:gd name="connsiteX2" fmla="*/ 2769704 w 2769704"/>
              <a:gd name="connsiteY2" fmla="*/ 2743200 h 2743200"/>
              <a:gd name="connsiteX3" fmla="*/ 0 w 2769704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3728" h="1905319">
                <a:moveTo>
                  <a:pt x="0" y="0"/>
                </a:moveTo>
                <a:lnTo>
                  <a:pt x="1923728" y="0"/>
                </a:lnTo>
                <a:lnTo>
                  <a:pt x="1923728" y="1905319"/>
                </a:lnTo>
                <a:lnTo>
                  <a:pt x="0" y="1905319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286436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8435759">
            <a:extLst>
              <a:ext uri="{FF2B5EF4-FFF2-40B4-BE49-F238E27FC236}">
                <a16:creationId xmlns:a16="http://schemas.microsoft.com/office/drawing/2014/main" id="{00A8853D-AB50-4CD6-916C-C53BF4F7498F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lvl="0">
              <a:defRPr>
                <a:latin typeface="思源黑体 CN Regular"/>
                <a:ea typeface="思源黑体 CN Regular"/>
              </a:defRPr>
            </a:lvl1pPr>
          </a:lstStyle>
          <a:p>
            <a:endParaRPr lang="zh-CN" altLang="zh-CN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C18EE2-ECC1-43AC-A74F-63FD6DFF49A4}"/>
              </a:ext>
            </a:extLst>
          </p:cNvPr>
          <p:cNvSpPr txBox="1"/>
          <p:nvPr userDrawn="1"/>
        </p:nvSpPr>
        <p:spPr>
          <a:xfrm>
            <a:off x="2378578" y="-107935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vert="horz" wrap="square" lIns="91440" tIns="45720" rIns="91440" bIns="45720" numCol="1" spcCol="0" anchor="t" anchorCtr="0"/>
          <a:lstStyle/>
          <a:p>
            <a:endParaRPr lang="zh-CN" altLang="zh-CN" sz="800">
              <a:solidFill>
                <a:schemeClr val="bg1"/>
              </a:solidFill>
              <a:latin typeface="思源黑体 CN Regular"/>
              <a:ea typeface="思源黑体 CN Regular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F6A394B-751A-4395-A207-B679971548FA}"/>
              </a:ext>
            </a:extLst>
          </p:cNvPr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vert="horz" wrap="square" lIns="91440" tIns="45720" rIns="91440" bIns="45720" numCol="1" spcCol="0" anchor="t" anchorCtr="0"/>
          <a:lstStyle/>
          <a:p>
            <a:endParaRPr lang="zh-CN" altLang="zh-CN" sz="800">
              <a:solidFill>
                <a:schemeClr val="bg1"/>
              </a:solidFill>
              <a:latin typeface="思源黑体 CN Regular"/>
              <a:ea typeface="思源黑体 CN Regular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BBE956C-C935-4ECC-9DF4-56A2FB202FF8}"/>
              </a:ext>
            </a:extLst>
          </p:cNvPr>
          <p:cNvSpPr txBox="1"/>
          <p:nvPr userDrawn="1"/>
        </p:nvSpPr>
        <p:spPr>
          <a:xfrm>
            <a:off x="-24850222" y="18772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vert="horz" wrap="square" lIns="91440" tIns="45720" rIns="91440" bIns="45720" numCol="1" spcCol="0" anchor="t" anchorCtr="0"/>
          <a:lstStyle/>
          <a:p>
            <a:endParaRPr lang="zh-CN" altLang="zh-CN" sz="800">
              <a:solidFill>
                <a:schemeClr val="bg1"/>
              </a:solidFill>
              <a:latin typeface="思源黑体 CN Regular"/>
              <a:ea typeface="思源黑体 CN Regular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43A6E06-FE3A-44B6-BF0D-FD49CBA996A5}"/>
              </a:ext>
            </a:extLst>
          </p:cNvPr>
          <p:cNvSpPr/>
          <p:nvPr userDrawn="1"/>
        </p:nvSpPr>
        <p:spPr>
          <a:xfrm>
            <a:off x="-15098004" y="6488668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rgbClr val="CCD1D4"/>
                </a:solidFill>
                <a:latin typeface="思源黑体 CN Regular"/>
                <a:ea typeface="思源黑体 CN Regular"/>
              </a:rPr>
              <a:t>61536760</a:t>
            </a:r>
            <a:endParaRPr lang="zh-CN" altLang="zh-CN">
              <a:solidFill>
                <a:srgbClr val="CCD1D4"/>
              </a:solidFill>
              <a:latin typeface="思源黑体 CN Regular"/>
              <a:ea typeface="思源黑体 CN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71452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9995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mplate from Qian t u 8 4 3 5 7 5 9">
            <a:extLst>
              <a:ext uri="{FF2B5EF4-FFF2-40B4-BE49-F238E27FC236}">
                <a16:creationId xmlns:a16="http://schemas.microsoft.com/office/drawing/2014/main" id="{E3062B5B-4B7E-4CB9-964C-2B3C8DD797B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algn="ctr"/>
            <a:endParaRPr lang="zh-CN" altLang="zh-CN">
              <a:solidFill>
                <a:srgbClr val="E6E6E6"/>
              </a:solidFill>
            </a:endParaRPr>
          </a:p>
        </p:txBody>
      </p:sp>
      <p:sp>
        <p:nvSpPr>
          <p:cNvPr id="3" name="Template from Qian t u 8 4 3 5 7 5 9">
            <a:extLst>
              <a:ext uri="{FF2B5EF4-FFF2-40B4-BE49-F238E27FC236}">
                <a16:creationId xmlns:a16="http://schemas.microsoft.com/office/drawing/2014/main" id="{17E90A3C-F8B0-4BEB-A9C7-2B3EBEA69E44}"/>
              </a:ext>
            </a:extLst>
          </p:cNvPr>
          <p:cNvSpPr txBox="1"/>
          <p:nvPr userDrawn="1"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vert="horz" wrap="square" lIns="91440" tIns="45720" rIns="91440" bIns="45720" numCol="1" spcCol="0" anchor="t" anchorCtr="0"/>
          <a:lstStyle/>
          <a:p>
            <a:endParaRPr lang="zh-CN" altLang="zh-CN" sz="800">
              <a:solidFill>
                <a:srgbClr val="E6E6E6"/>
              </a:solidFill>
            </a:endParaRPr>
          </a:p>
        </p:txBody>
      </p:sp>
      <p:sp>
        <p:nvSpPr>
          <p:cNvPr id="4" name="Template from Qian t u 8 4 3 5 7 5 9">
            <a:extLst>
              <a:ext uri="{FF2B5EF4-FFF2-40B4-BE49-F238E27FC236}">
                <a16:creationId xmlns:a16="http://schemas.microsoft.com/office/drawing/2014/main" id="{8E8929C5-08AE-4C1A-B1A1-FDFE45F42A68}"/>
              </a:ext>
            </a:extLst>
          </p:cNvPr>
          <p:cNvSpPr txBox="1"/>
          <p:nvPr userDrawn="1"/>
        </p:nvSpPr>
        <p:spPr>
          <a:xfrm>
            <a:off x="-34029696" y="0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vert="horz" wrap="square" lIns="91440" tIns="45720" rIns="91440" bIns="45720" numCol="1" spcCol="0" anchor="t" anchorCtr="0"/>
          <a:lstStyle/>
          <a:p>
            <a:endParaRPr lang="zh-CN" altLang="zh-CN" sz="800">
              <a:solidFill>
                <a:srgbClr val="E6E6E6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884D17-2E3C-4F6B-AB1E-EFCC73F7439E}"/>
              </a:ext>
            </a:extLst>
          </p:cNvPr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vert="horz" wrap="square" lIns="91440" tIns="45720" rIns="91440" bIns="45720" numCol="1" spcCol="0" anchor="t" anchorCtr="0"/>
          <a:lstStyle/>
          <a:p>
            <a:endParaRPr lang="zh-CN" altLang="zh-CN" sz="800">
              <a:solidFill>
                <a:srgbClr val="E6E6E6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1F0FE0-FE81-4426-91B6-6B3A8200C3CF}"/>
              </a:ext>
            </a:extLst>
          </p:cNvPr>
          <p:cNvSpPr txBox="1"/>
          <p:nvPr userDrawn="1"/>
        </p:nvSpPr>
        <p:spPr>
          <a:xfrm>
            <a:off x="-16011022" y="-212583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vert="horz" wrap="square" lIns="91440" tIns="45720" rIns="91440" bIns="45720" numCol="1" spcCol="0" anchor="t" anchorCtr="0"/>
          <a:lstStyle/>
          <a:p>
            <a:endParaRPr lang="zh-CN" altLang="zh-CN" sz="800">
              <a:solidFill>
                <a:srgbClr val="E6E6E6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289A45E-A6D0-4936-AA0B-344C6675BDAA}"/>
              </a:ext>
            </a:extLst>
          </p:cNvPr>
          <p:cNvSpPr/>
          <p:nvPr userDrawn="1"/>
        </p:nvSpPr>
        <p:spPr>
          <a:xfrm>
            <a:off x="-15098004" y="6488668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rgbClr val="E6E6E6"/>
                </a:solidFill>
              </a:rPr>
              <a:t>61536760</a:t>
            </a:r>
            <a:endParaRPr lang="zh-CN" altLang="zh-CN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827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4E60768-9E33-4B47-AC49-4BD7A2D7113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algn="ctr"/>
            <a:endParaRPr lang="zh-CN" altLang="zh-CN">
              <a:solidFill>
                <a:srgbClr val="E6E6E6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9B6907-6BBF-4117-B1BF-AABA6B18BCE6}"/>
              </a:ext>
            </a:extLst>
          </p:cNvPr>
          <p:cNvSpPr txBox="1"/>
          <p:nvPr userDrawn="1"/>
        </p:nvSpPr>
        <p:spPr>
          <a:xfrm>
            <a:off x="2378578" y="-107935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vert="horz" wrap="square" lIns="91440" tIns="45720" rIns="91440" bIns="45720" numCol="1" spcCol="0" anchor="t" anchorCtr="0"/>
          <a:lstStyle/>
          <a:p>
            <a:endParaRPr lang="zh-CN" altLang="zh-CN" sz="800">
              <a:solidFill>
                <a:srgbClr val="E6E6E6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A0EF643-CDBD-45C0-9A15-9537830847D1}"/>
              </a:ext>
            </a:extLst>
          </p:cNvPr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vert="horz" wrap="square" lIns="91440" tIns="45720" rIns="91440" bIns="45720" numCol="1" spcCol="0" anchor="t" anchorCtr="0"/>
          <a:lstStyle/>
          <a:p>
            <a:endParaRPr lang="zh-CN" altLang="zh-CN" sz="800">
              <a:solidFill>
                <a:srgbClr val="E6E6E6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43FBB6-3649-409B-B354-54D19325ECFC}"/>
              </a:ext>
            </a:extLst>
          </p:cNvPr>
          <p:cNvSpPr txBox="1"/>
          <p:nvPr userDrawn="1"/>
        </p:nvSpPr>
        <p:spPr>
          <a:xfrm>
            <a:off x="-24850222" y="18772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vert="horz" wrap="square" lIns="91440" tIns="45720" rIns="91440" bIns="45720" numCol="1" spcCol="0" anchor="t" anchorCtr="0"/>
          <a:lstStyle/>
          <a:p>
            <a:endParaRPr lang="zh-CN" altLang="zh-CN" sz="800">
              <a:solidFill>
                <a:srgbClr val="E6E6E6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087AA50-0B18-4F37-ACE4-B2AD85F7E579}"/>
              </a:ext>
            </a:extLst>
          </p:cNvPr>
          <p:cNvSpPr/>
          <p:nvPr userDrawn="1"/>
        </p:nvSpPr>
        <p:spPr>
          <a:xfrm>
            <a:off x="-15098004" y="6488668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rgbClr val="E6E6E6"/>
                </a:solidFill>
              </a:rPr>
              <a:t>61536760</a:t>
            </a:r>
            <a:endParaRPr lang="zh-CN" altLang="zh-CN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376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8435759">
            <a:extLst>
              <a:ext uri="{FF2B5EF4-FFF2-40B4-BE49-F238E27FC236}">
                <a16:creationId xmlns:a16="http://schemas.microsoft.com/office/drawing/2014/main" id="{00A8853D-AB50-4CD6-916C-C53BF4F7498F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lvl="0">
              <a:defRPr>
                <a:solidFill>
                  <a:srgbClr val="E6E6E6"/>
                </a:solidFill>
              </a:defRPr>
            </a:lvl1pPr>
          </a:lstStyle>
          <a:p>
            <a:endParaRPr lang="zh-CN" altLang="zh-CN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C18EE2-ECC1-43AC-A74F-63FD6DFF49A4}"/>
              </a:ext>
            </a:extLst>
          </p:cNvPr>
          <p:cNvSpPr txBox="1"/>
          <p:nvPr userDrawn="1"/>
        </p:nvSpPr>
        <p:spPr>
          <a:xfrm>
            <a:off x="2378578" y="-107935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vert="horz" wrap="square" lIns="91440" tIns="45720" rIns="91440" bIns="45720" numCol="1" spcCol="0" anchor="t" anchorCtr="0"/>
          <a:lstStyle/>
          <a:p>
            <a:endParaRPr lang="zh-CN" altLang="zh-CN" sz="800">
              <a:solidFill>
                <a:srgbClr val="E6E6E6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F6A394B-751A-4395-A207-B679971548FA}"/>
              </a:ext>
            </a:extLst>
          </p:cNvPr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vert="horz" wrap="square" lIns="91440" tIns="45720" rIns="91440" bIns="45720" numCol="1" spcCol="0" anchor="t" anchorCtr="0"/>
          <a:lstStyle/>
          <a:p>
            <a:endParaRPr lang="zh-CN" altLang="zh-CN" sz="800">
              <a:solidFill>
                <a:srgbClr val="E6E6E6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BBE956C-C935-4ECC-9DF4-56A2FB202FF8}"/>
              </a:ext>
            </a:extLst>
          </p:cNvPr>
          <p:cNvSpPr txBox="1"/>
          <p:nvPr userDrawn="1"/>
        </p:nvSpPr>
        <p:spPr>
          <a:xfrm>
            <a:off x="-24850222" y="18772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vert="horz" wrap="square" lIns="91440" tIns="45720" rIns="91440" bIns="45720" numCol="1" spcCol="0" anchor="t" anchorCtr="0"/>
          <a:lstStyle/>
          <a:p>
            <a:endParaRPr lang="zh-CN" altLang="zh-CN" sz="800">
              <a:solidFill>
                <a:srgbClr val="E6E6E6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43A6E06-FE3A-44B6-BF0D-FD49CBA996A5}"/>
              </a:ext>
            </a:extLst>
          </p:cNvPr>
          <p:cNvSpPr/>
          <p:nvPr userDrawn="1"/>
        </p:nvSpPr>
        <p:spPr>
          <a:xfrm>
            <a:off x="-15098004" y="6488668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rgbClr val="E6E6E6"/>
                </a:solidFill>
              </a:rPr>
              <a:t>61536760</a:t>
            </a:r>
            <a:endParaRPr lang="zh-CN" altLang="zh-CN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198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476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07606F3-AC03-44B3-82D4-A28F1060013F}"/>
              </a:ext>
            </a:extLst>
          </p:cNvPr>
          <p:cNvSpPr txBox="1"/>
          <p:nvPr userDrawn="1"/>
        </p:nvSpPr>
        <p:spPr>
          <a:xfrm>
            <a:off x="2378578" y="-107935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vert="horz" wrap="square" lIns="91440" tIns="45720" rIns="91440" bIns="45720" numCol="1" spcCol="0" anchor="t" anchorCtr="0"/>
          <a:lstStyle/>
          <a:p>
            <a:endParaRPr lang="zh-CN" altLang="zh-CN" sz="80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0C68887-BEB9-48B3-9D32-2D9741925CFB}"/>
              </a:ext>
            </a:extLst>
          </p:cNvPr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vert="horz" wrap="square" lIns="91440" tIns="45720" rIns="91440" bIns="45720" numCol="1" spcCol="0" anchor="t" anchorCtr="0"/>
          <a:lstStyle/>
          <a:p>
            <a:endParaRPr lang="zh-CN" altLang="zh-CN" sz="80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DA84732-7AEF-4010-B554-4E6548B2394C}"/>
              </a:ext>
            </a:extLst>
          </p:cNvPr>
          <p:cNvSpPr txBox="1"/>
          <p:nvPr userDrawn="1"/>
        </p:nvSpPr>
        <p:spPr>
          <a:xfrm>
            <a:off x="-24850222" y="18772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vert="horz" wrap="square" lIns="91440" tIns="45720" rIns="91440" bIns="45720" numCol="1" spcCol="0" anchor="t" anchorCtr="0"/>
          <a:lstStyle/>
          <a:p>
            <a:endParaRPr lang="zh-CN" altLang="zh-CN" sz="800"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1E30BAC-3EFA-4972-B62C-AF8DE118CE80}"/>
              </a:ext>
            </a:extLst>
          </p:cNvPr>
          <p:cNvSpPr/>
          <p:nvPr userDrawn="1"/>
        </p:nvSpPr>
        <p:spPr>
          <a:xfrm>
            <a:off x="-15098004" y="6488668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rgbClr val="CCD1D4"/>
                </a:solidFill>
              </a:rPr>
              <a:t>61536760</a:t>
            </a:r>
            <a:endParaRPr lang="zh-CN" altLang="zh-CN">
              <a:solidFill>
                <a:srgbClr val="CCD1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910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CFD5D12-560E-44D7-9404-273E49463CC0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850900" y="4235799"/>
            <a:ext cx="2237533" cy="1764952"/>
          </a:xfrm>
          <a:custGeom>
            <a:avLst/>
            <a:gdLst>
              <a:gd name="connsiteX0" fmla="*/ 0 w 2895600"/>
              <a:gd name="connsiteY0" fmla="*/ 0 h 2284031"/>
              <a:gd name="connsiteX1" fmla="*/ 2895600 w 2895600"/>
              <a:gd name="connsiteY1" fmla="*/ 0 h 2284031"/>
              <a:gd name="connsiteX2" fmla="*/ 2895600 w 2895600"/>
              <a:gd name="connsiteY2" fmla="*/ 2284031 h 2284031"/>
              <a:gd name="connsiteX3" fmla="*/ 0 w 2895600"/>
              <a:gd name="connsiteY3" fmla="*/ 2284031 h 2284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7533" h="1764952">
                <a:moveTo>
                  <a:pt x="0" y="0"/>
                </a:moveTo>
                <a:lnTo>
                  <a:pt x="2237533" y="0"/>
                </a:lnTo>
                <a:lnTo>
                  <a:pt x="2237533" y="1764952"/>
                </a:lnTo>
                <a:lnTo>
                  <a:pt x="0" y="1764952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 anchorCtr="1"/>
          <a:lstStyle>
            <a:lvl1pPr lvl="0">
              <a:defRPr sz="600">
                <a:solidFill>
                  <a:srgbClr val="FFFFFF"/>
                </a:solidFill>
              </a:defRPr>
            </a:lvl1pPr>
          </a:lstStyle>
          <a:p>
            <a:endParaRPr lang="id-ID" altLang="id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A95F90-2887-45D6-B9A1-1DC45B3C91E8}"/>
              </a:ext>
            </a:extLst>
          </p:cNvPr>
          <p:cNvSpPr>
            <a:spLocks noGrp="1"/>
          </p:cNvSpPr>
          <p:nvPr userDrawn="1">
            <p:ph type="pic" idx="10"/>
          </p:nvPr>
        </p:nvSpPr>
        <p:spPr>
          <a:xfrm>
            <a:off x="9106678" y="1580466"/>
            <a:ext cx="2183296" cy="1722170"/>
          </a:xfrm>
          <a:custGeom>
            <a:avLst/>
            <a:gdLst>
              <a:gd name="connsiteX0" fmla="*/ 0 w 2895600"/>
              <a:gd name="connsiteY0" fmla="*/ 0 h 2284031"/>
              <a:gd name="connsiteX1" fmla="*/ 2895600 w 2895600"/>
              <a:gd name="connsiteY1" fmla="*/ 0 h 2284031"/>
              <a:gd name="connsiteX2" fmla="*/ 2895600 w 2895600"/>
              <a:gd name="connsiteY2" fmla="*/ 2284031 h 2284031"/>
              <a:gd name="connsiteX3" fmla="*/ 0 w 2895600"/>
              <a:gd name="connsiteY3" fmla="*/ 2284031 h 2284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3296" h="1722170">
                <a:moveTo>
                  <a:pt x="0" y="0"/>
                </a:moveTo>
                <a:lnTo>
                  <a:pt x="2183296" y="0"/>
                </a:lnTo>
                <a:lnTo>
                  <a:pt x="2183296" y="1722170"/>
                </a:lnTo>
                <a:lnTo>
                  <a:pt x="0" y="172217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 anchorCtr="1"/>
          <a:lstStyle>
            <a:lvl1pPr lvl="0">
              <a:defRPr sz="600">
                <a:solidFill>
                  <a:srgbClr val="FFFFFF"/>
                </a:solidFill>
              </a:defRPr>
            </a:lvl1pPr>
          </a:lstStyle>
          <a:p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74955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9719D821-BAF7-423C-ADDE-0274F81C7705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3461543" y="2303427"/>
            <a:ext cx="3031332" cy="2038230"/>
          </a:xfrm>
          <a:custGeom>
            <a:avLst/>
            <a:gdLst>
              <a:gd name="connsiteX0" fmla="*/ 0 w 3031332"/>
              <a:gd name="connsiteY0" fmla="*/ 0 h 968326"/>
              <a:gd name="connsiteX1" fmla="*/ 3031332 w 3031332"/>
              <a:gd name="connsiteY1" fmla="*/ 0 h 968326"/>
              <a:gd name="connsiteX2" fmla="*/ 3031332 w 3031332"/>
              <a:gd name="connsiteY2" fmla="*/ 968326 h 968326"/>
              <a:gd name="connsiteX3" fmla="*/ 0 w 3031332"/>
              <a:gd name="connsiteY3" fmla="*/ 968326 h 968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1332" h="2038230">
                <a:moveTo>
                  <a:pt x="0" y="0"/>
                </a:moveTo>
                <a:lnTo>
                  <a:pt x="3031332" y="0"/>
                </a:lnTo>
                <a:lnTo>
                  <a:pt x="3031332" y="2038230"/>
                </a:lnTo>
                <a:lnTo>
                  <a:pt x="0" y="203823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/>
          <a:lstStyle>
            <a:lvl1pPr marL="0" lv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zh-CN"/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4FCF69FC-B19B-4730-BB9C-77FF9A03CF3F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751093" y="2314541"/>
            <a:ext cx="2059783" cy="1609726"/>
          </a:xfrm>
          <a:custGeom>
            <a:avLst/>
            <a:gdLst>
              <a:gd name="connsiteX0" fmla="*/ 0 w 2059783"/>
              <a:gd name="connsiteY0" fmla="*/ 0 h 1609726"/>
              <a:gd name="connsiteX1" fmla="*/ 2059783 w 2059783"/>
              <a:gd name="connsiteY1" fmla="*/ 0 h 1609726"/>
              <a:gd name="connsiteX2" fmla="*/ 2059783 w 2059783"/>
              <a:gd name="connsiteY2" fmla="*/ 1609726 h 1609726"/>
              <a:gd name="connsiteX3" fmla="*/ 0 w 2059783"/>
              <a:gd name="connsiteY3" fmla="*/ 1609726 h 1609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783" h="1609726">
                <a:moveTo>
                  <a:pt x="0" y="0"/>
                </a:moveTo>
                <a:lnTo>
                  <a:pt x="2059783" y="0"/>
                </a:lnTo>
                <a:lnTo>
                  <a:pt x="2059783" y="1609726"/>
                </a:lnTo>
                <a:lnTo>
                  <a:pt x="0" y="160972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/>
          <a:lstStyle>
            <a:lvl1pPr marL="0" lv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82741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1" grpId="0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ener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8723110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A86F5B0-BE1F-4236-898D-DC5095464704}"/>
              </a:ext>
            </a:extLst>
          </p:cNvPr>
          <p:cNvSpPr txBox="1"/>
          <p:nvPr userDrawn="1"/>
        </p:nvSpPr>
        <p:spPr>
          <a:xfrm>
            <a:off x="2378578" y="-107935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vert="horz" wrap="square" lIns="91440" tIns="45720" rIns="91440" bIns="45720" numCol="1" spcCol="0" anchor="t" anchorCtr="0"/>
          <a:lstStyle/>
          <a:p>
            <a:endParaRPr lang="zh-CN" altLang="zh-CN" sz="800">
              <a:solidFill>
                <a:srgbClr val="E6E6E6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8173AC5-DE76-496B-87BE-81B7CD1AD32A}"/>
              </a:ext>
            </a:extLst>
          </p:cNvPr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vert="horz" wrap="square" lIns="91440" tIns="45720" rIns="91440" bIns="45720" numCol="1" spcCol="0" anchor="t" anchorCtr="0"/>
          <a:lstStyle/>
          <a:p>
            <a:endParaRPr lang="zh-CN" altLang="zh-CN" sz="800">
              <a:solidFill>
                <a:srgbClr val="E6E6E6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0DED289-F196-41EE-8718-AEF8CFC1C56B}"/>
              </a:ext>
            </a:extLst>
          </p:cNvPr>
          <p:cNvSpPr txBox="1"/>
          <p:nvPr userDrawn="1"/>
        </p:nvSpPr>
        <p:spPr>
          <a:xfrm>
            <a:off x="-24850222" y="18772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vert="horz" wrap="square" lIns="91440" tIns="45720" rIns="91440" bIns="45720" numCol="1" spcCol="0" anchor="t" anchorCtr="0"/>
          <a:lstStyle/>
          <a:p>
            <a:endParaRPr lang="zh-CN" altLang="zh-CN" sz="800">
              <a:solidFill>
                <a:srgbClr val="E6E6E6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C557DC0-406A-4F6C-8986-055ADA64445E}"/>
              </a:ext>
            </a:extLst>
          </p:cNvPr>
          <p:cNvSpPr/>
          <p:nvPr userDrawn="1"/>
        </p:nvSpPr>
        <p:spPr>
          <a:xfrm>
            <a:off x="-40193204" y="6488668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rgbClr val="E6E6E6"/>
                </a:solidFill>
              </a:rPr>
              <a:t>61536760</a:t>
            </a:r>
            <a:endParaRPr lang="zh-CN" altLang="zh-CN">
              <a:solidFill>
                <a:srgbClr val="E6E6E6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56733D2-D77C-4682-941A-75BE281D13D6}"/>
              </a:ext>
            </a:extLst>
          </p:cNvPr>
          <p:cNvSpPr/>
          <p:nvPr userDrawn="1"/>
        </p:nvSpPr>
        <p:spPr>
          <a:xfrm>
            <a:off x="-41412404" y="6488668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rgbClr val="E6E6E6"/>
                </a:solidFill>
              </a:rPr>
              <a:t>61536760</a:t>
            </a:r>
            <a:endParaRPr lang="zh-CN" altLang="zh-CN">
              <a:solidFill>
                <a:srgbClr val="E6E6E6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747249D-23D4-4019-B578-13D7646AB683}"/>
              </a:ext>
            </a:extLst>
          </p:cNvPr>
          <p:cNvSpPr txBox="1"/>
          <p:nvPr userDrawn="1"/>
        </p:nvSpPr>
        <p:spPr>
          <a:xfrm>
            <a:off x="48555921" y="-20510500"/>
            <a:ext cx="30568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800" b="0" i="0" u="none" strike="noStrike" kern="1200">
                <a:solidFill>
                  <a:srgbClr val="E6E6E6"/>
                </a:solidFill>
                <a:effectLst/>
                <a:latin typeface="思源黑体 CN Light"/>
                <a:ea typeface="思源黑体 CN Regular"/>
              </a:rPr>
              <a:t>千图</a:t>
            </a:r>
            <a:r>
              <a:rPr lang="en-US" altLang="en-US" sz="800" b="0" i="0" u="none" strike="noStrike" kern="1200">
                <a:solidFill>
                  <a:srgbClr val="E6E6E6"/>
                </a:solidFill>
                <a:effectLst/>
                <a:latin typeface="思源黑体 CN Light"/>
                <a:ea typeface="思源黑体 CN Regular"/>
              </a:rPr>
              <a:t>:Blue Dragonfly</a:t>
            </a:r>
          </a:p>
          <a:p>
            <a:br>
              <a:rPr lang="en-US" altLang="en-US" sz="800">
                <a:solidFill>
                  <a:srgbClr val="E6E6E6"/>
                </a:solidFill>
              </a:rPr>
            </a:br>
            <a:r>
              <a:rPr lang="en-US" altLang="en-US" sz="800">
                <a:solidFill>
                  <a:srgbClr val="E6E6E6"/>
                </a:solidFill>
              </a:rPr>
              <a:t>DESIGN</a:t>
            </a:r>
            <a:endParaRPr lang="zh-CN" altLang="zh-CN" sz="800">
              <a:solidFill>
                <a:srgbClr val="E6E6E6"/>
              </a:solidFill>
            </a:endParaRPr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3B6055BD-816A-42E4-ADB7-A514BC8A3585}"/>
              </a:ext>
            </a:extLst>
          </p:cNvPr>
          <p:cNvSpPr/>
          <p:nvPr userDrawn="1"/>
        </p:nvSpPr>
        <p:spPr>
          <a:xfrm rot="5400000">
            <a:off x="-95219" y="471579"/>
            <a:ext cx="498764" cy="308327"/>
          </a:xfrm>
          <a:prstGeom prst="triangl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702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8" r:id="rId8"/>
    <p:sldLayoutId id="2147483660" r:id="rId9"/>
    <p:sldLayoutId id="2147483661" r:id="rId10"/>
    <p:sldLayoutId id="2147483662" r:id="rId11"/>
    <p:sldLayoutId id="2147483663" r:id="rId12"/>
    <p:sldLayoutId id="2147483665" r:id="rId13"/>
    <p:sldLayoutId id="2147483666" r:id="rId14"/>
  </p:sldLayoutIdLst>
  <p:txStyles>
    <p:titleStyle>
      <a:lvl1pPr lvl="0" algn="l" defTabSz="91440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Heavy"/>
          <a:ea typeface="思源黑体 CN Normal"/>
        </a:defRPr>
      </a:lvl1pPr>
    </p:titleStyle>
    <p:bodyStyle>
      <a:lvl1pPr marL="228600" lvl="0" indent="-228600" algn="l" defTabSz="914400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思源黑体 CN Light"/>
          <a:ea typeface="思源黑体 CN Regular"/>
        </a:defRPr>
      </a:lvl1pPr>
      <a:lvl2pPr marL="685800" lvl="1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思源黑体 CN Light"/>
          <a:ea typeface="思源黑体 CN Regular"/>
        </a:defRPr>
      </a:lvl2pPr>
      <a:lvl3pPr marL="1143000" lvl="2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思源黑体 CN Light"/>
          <a:ea typeface="思源黑体 CN Regular"/>
        </a:defRPr>
      </a:lvl3pPr>
      <a:lvl4pPr marL="1600200" lvl="3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思源黑体 CN Light"/>
          <a:ea typeface="思源黑体 CN Regular"/>
        </a:defRPr>
      </a:lvl4pPr>
      <a:lvl5pPr marL="2057400" lvl="4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思源黑体 CN Light"/>
          <a:ea typeface="思源黑体 CN Regular"/>
        </a:defRPr>
      </a:lvl5pPr>
      <a:lvl6pPr marL="2514600" lvl="5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思源黑体 CN Light"/>
          <a:ea typeface="思源黑体 CN Regular"/>
        </a:defRPr>
      </a:lvl6pPr>
      <a:lvl7pPr marL="2971800" lvl="6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思源黑体 CN Light"/>
          <a:ea typeface="思源黑体 CN Regular"/>
        </a:defRPr>
      </a:lvl7pPr>
      <a:lvl8pPr marL="3429000" lvl="7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思源黑体 CN Light"/>
          <a:ea typeface="思源黑体 CN Regular"/>
        </a:defRPr>
      </a:lvl8pPr>
      <a:lvl9pPr marL="3886200" lvl="8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思源黑体 CN Light"/>
          <a:ea typeface="思源黑体 CN Regular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思源黑体 CN Light"/>
          <a:ea typeface="思源黑体 CN Regular"/>
        </a:defRPr>
      </a:lvl1pPr>
      <a:lvl2pPr marL="457200" lvl="1" algn="l" defTabSz="914400">
        <a:defRPr sz="1800" kern="1200">
          <a:solidFill>
            <a:schemeClr val="tx1"/>
          </a:solidFill>
          <a:latin typeface="思源黑体 CN Light"/>
          <a:ea typeface="思源黑体 CN Regular"/>
        </a:defRPr>
      </a:lvl2pPr>
      <a:lvl3pPr marL="914400" lvl="2" algn="l" defTabSz="914400">
        <a:defRPr sz="1800" kern="1200">
          <a:solidFill>
            <a:schemeClr val="tx1"/>
          </a:solidFill>
          <a:latin typeface="思源黑体 CN Light"/>
          <a:ea typeface="思源黑体 CN Regular"/>
        </a:defRPr>
      </a:lvl3pPr>
      <a:lvl4pPr marL="1371600" lvl="3" algn="l" defTabSz="914400">
        <a:defRPr sz="1800" kern="1200">
          <a:solidFill>
            <a:schemeClr val="tx1"/>
          </a:solidFill>
          <a:latin typeface="思源黑体 CN Light"/>
          <a:ea typeface="思源黑体 CN Regular"/>
        </a:defRPr>
      </a:lvl4pPr>
      <a:lvl5pPr marL="1828800" lvl="4" algn="l" defTabSz="914400">
        <a:defRPr sz="1800" kern="1200">
          <a:solidFill>
            <a:schemeClr val="tx1"/>
          </a:solidFill>
          <a:latin typeface="思源黑体 CN Light"/>
          <a:ea typeface="思源黑体 CN Regular"/>
        </a:defRPr>
      </a:lvl5pPr>
      <a:lvl6pPr marL="2286000" lvl="5" algn="l" defTabSz="914400">
        <a:defRPr sz="1800" kern="1200">
          <a:solidFill>
            <a:schemeClr val="tx1"/>
          </a:solidFill>
          <a:latin typeface="思源黑体 CN Light"/>
          <a:ea typeface="思源黑体 CN Regular"/>
        </a:defRPr>
      </a:lvl6pPr>
      <a:lvl7pPr marL="2743200" lvl="6" algn="l" defTabSz="914400">
        <a:defRPr sz="1800" kern="1200">
          <a:solidFill>
            <a:schemeClr val="tx1"/>
          </a:solidFill>
          <a:latin typeface="思源黑体 CN Light"/>
          <a:ea typeface="思源黑体 CN Regular"/>
        </a:defRPr>
      </a:lvl7pPr>
      <a:lvl8pPr marL="3200400" lvl="7" algn="l" defTabSz="914400">
        <a:defRPr sz="1800" kern="1200">
          <a:solidFill>
            <a:schemeClr val="tx1"/>
          </a:solidFill>
          <a:latin typeface="思源黑体 CN Light"/>
          <a:ea typeface="思源黑体 CN Regular"/>
        </a:defRPr>
      </a:lvl8pPr>
      <a:lvl9pPr marL="3657600" lvl="8" algn="l" defTabSz="914400">
        <a:defRPr sz="1800" kern="1200">
          <a:solidFill>
            <a:schemeClr val="tx1"/>
          </a:solidFill>
          <a:latin typeface="思源黑体 CN Light"/>
          <a:ea typeface="思源黑体 CN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5.jp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11" Type="http://schemas.openxmlformats.org/officeDocument/2006/relationships/image" Target="../media/image30.jpe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jpeg"/><Relationship Id="rId5" Type="http://schemas.openxmlformats.org/officeDocument/2006/relationships/image" Target="../media/image5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4.xml"/><Relationship Id="rId7" Type="http://schemas.openxmlformats.org/officeDocument/2006/relationships/image" Target="../media/image5.jp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8.xml"/><Relationship Id="rId7" Type="http://schemas.openxmlformats.org/officeDocument/2006/relationships/image" Target="../media/image5.jp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9.png"/><Relationship Id="rId4" Type="http://schemas.openxmlformats.org/officeDocument/2006/relationships/tags" Target="../tags/tag9.xml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硬核观察|硬核观察#947 以众包的方式在家用电脑上运行大语言模型">
            <a:extLst>
              <a:ext uri="{FF2B5EF4-FFF2-40B4-BE49-F238E27FC236}">
                <a16:creationId xmlns:a16="http://schemas.microsoft.com/office/drawing/2014/main" id="{04E3EA58-1E3D-C368-3EEE-DDAEE8908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755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FC7233C-0EC6-44D3-A80C-CF150A172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0556" y="-270098"/>
            <a:ext cx="9670360" cy="7502972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61485DC-D5AF-4CA2-B42F-5FB06317EC99}"/>
              </a:ext>
            </a:extLst>
          </p:cNvPr>
          <p:cNvGrpSpPr/>
          <p:nvPr/>
        </p:nvGrpSpPr>
        <p:grpSpPr>
          <a:xfrm>
            <a:off x="881633" y="2169182"/>
            <a:ext cx="5420245" cy="3210662"/>
            <a:chOff x="-226647" y="2809111"/>
            <a:chExt cx="5420245" cy="3210662"/>
          </a:xfrm>
        </p:grpSpPr>
        <p:sp>
          <p:nvSpPr>
            <p:cNvPr id="12" name="文本框 43-61536760">
              <a:extLst>
                <a:ext uri="{FF2B5EF4-FFF2-40B4-BE49-F238E27FC236}">
                  <a16:creationId xmlns:a16="http://schemas.microsoft.com/office/drawing/2014/main" id="{E27E3B97-10C7-4AB0-AEA5-E930BE967FB3}"/>
                </a:ext>
              </a:extLst>
            </p:cNvPr>
            <p:cNvSpPr txBox="1"/>
            <p:nvPr/>
          </p:nvSpPr>
          <p:spPr>
            <a:xfrm>
              <a:off x="-226647" y="2809111"/>
              <a:ext cx="5420245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4800" dirty="0">
                  <a:solidFill>
                    <a:schemeClr val="bg1"/>
                  </a:solidFill>
                  <a:latin typeface="迷你简小标宋"/>
                  <a:ea typeface="迷你简小标宋"/>
                </a:rPr>
                <a:t>基于大语言模型的电商金融分析系统</a:t>
              </a:r>
            </a:p>
          </p:txBody>
        </p:sp>
        <p:sp>
          <p:nvSpPr>
            <p:cNvPr id="14" name="文本框 44-61536760">
              <a:extLst>
                <a:ext uri="{FF2B5EF4-FFF2-40B4-BE49-F238E27FC236}">
                  <a16:creationId xmlns:a16="http://schemas.microsoft.com/office/drawing/2014/main" id="{E00063C7-9DBB-4212-915C-169064B79F13}"/>
                </a:ext>
              </a:extLst>
            </p:cNvPr>
            <p:cNvSpPr txBox="1"/>
            <p:nvPr/>
          </p:nvSpPr>
          <p:spPr>
            <a:xfrm>
              <a:off x="-226647" y="4744593"/>
              <a:ext cx="54202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计金（双）</a:t>
              </a:r>
              <a:r>
                <a:rPr lang="en-US" altLang="zh-CN" dirty="0">
                  <a:solidFill>
                    <a:schemeClr val="bg1"/>
                  </a:solidFill>
                </a:rPr>
                <a:t>200</a:t>
              </a:r>
              <a:endParaRPr lang="zh-CN" altLang="zh-CN" dirty="0">
                <a:solidFill>
                  <a:schemeClr val="bg1"/>
                </a:solidFill>
              </a:endParaRPr>
            </a:p>
          </p:txBody>
        </p:sp>
        <p:sp>
          <p:nvSpPr>
            <p:cNvPr id="16" name="矩形61536760">
              <a:extLst>
                <a:ext uri="{FF2B5EF4-FFF2-40B4-BE49-F238E27FC236}">
                  <a16:creationId xmlns:a16="http://schemas.microsoft.com/office/drawing/2014/main" id="{2BE55D4A-753E-42CB-956A-008449E60563}"/>
                </a:ext>
              </a:extLst>
            </p:cNvPr>
            <p:cNvSpPr/>
            <p:nvPr/>
          </p:nvSpPr>
          <p:spPr>
            <a:xfrm>
              <a:off x="-226647" y="5496553"/>
              <a:ext cx="126188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思源黑体 CN Medium"/>
                  <a:ea typeface="思源黑体 CN Medium"/>
                </a:rPr>
                <a:t>刘宇晨</a:t>
              </a:r>
              <a:endParaRPr lang="en-US" altLang="en-US" sz="2800" dirty="0">
                <a:solidFill>
                  <a:schemeClr val="bg1"/>
                </a:solidFill>
                <a:latin typeface="思源黑体 CN Medium"/>
                <a:ea typeface="思源黑体 CN Medium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6788" y="840423"/>
            <a:ext cx="1718894" cy="111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765DF31-43D9-419A-BB2E-EBA39158C188}"/>
              </a:ext>
            </a:extLst>
          </p:cNvPr>
          <p:cNvGrpSpPr/>
          <p:nvPr/>
        </p:nvGrpSpPr>
        <p:grpSpPr>
          <a:xfrm>
            <a:off x="6304325" y="1984375"/>
            <a:ext cx="4801872" cy="3615893"/>
            <a:chOff x="6685278" y="1511389"/>
            <a:chExt cx="4801872" cy="361589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CD5281C-4CFC-4489-B1E0-7E4F8413DD5A}"/>
                </a:ext>
              </a:extLst>
            </p:cNvPr>
            <p:cNvSpPr txBox="1"/>
            <p:nvPr/>
          </p:nvSpPr>
          <p:spPr>
            <a:xfrm flipH="1">
              <a:off x="6685278" y="1511389"/>
              <a:ext cx="2133918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3200" spc="600" dirty="0">
                  <a:solidFill>
                    <a:schemeClr val="dk2">
                      <a:lumMod val="100000"/>
                    </a:schemeClr>
                  </a:solidFill>
                </a:rPr>
                <a:t>模型微调</a:t>
              </a:r>
              <a:endParaRPr lang="id-ID" altLang="id-ID" sz="3200" spc="600" dirty="0">
                <a:solidFill>
                  <a:schemeClr val="dk2">
                    <a:lumMod val="100000"/>
                  </a:schemeClr>
                </a:solidFill>
              </a:endParaRPr>
            </a:p>
          </p:txBody>
        </p:sp>
        <p:sp>
          <p:nvSpPr>
            <p:cNvPr id="7" name="Rounded Rectangle 25">
              <a:extLst>
                <a:ext uri="{FF2B5EF4-FFF2-40B4-BE49-F238E27FC236}">
                  <a16:creationId xmlns:a16="http://schemas.microsoft.com/office/drawing/2014/main" id="{D6BBA946-32C5-4562-8819-4AE53E062B1B}"/>
                </a:ext>
              </a:extLst>
            </p:cNvPr>
            <p:cNvSpPr/>
            <p:nvPr/>
          </p:nvSpPr>
          <p:spPr>
            <a:xfrm flipH="1">
              <a:off x="7817178" y="2342059"/>
              <a:ext cx="2546022" cy="990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endParaRPr lang="id-ID" altLang="id-ID">
                <a:solidFill>
                  <a:schemeClr val="lt1"/>
                </a:solidFill>
              </a:endParaRPr>
            </a:p>
          </p:txBody>
        </p:sp>
        <p:sp>
          <p:nvSpPr>
            <p:cNvPr id="8" name="Rounded Rectangle 26">
              <a:extLst>
                <a:ext uri="{FF2B5EF4-FFF2-40B4-BE49-F238E27FC236}">
                  <a16:creationId xmlns:a16="http://schemas.microsoft.com/office/drawing/2014/main" id="{C08DB7D2-513B-4583-B170-91B1E08E7D16}"/>
                </a:ext>
              </a:extLst>
            </p:cNvPr>
            <p:cNvSpPr/>
            <p:nvPr/>
          </p:nvSpPr>
          <p:spPr>
            <a:xfrm flipH="1">
              <a:off x="6788146" y="2342059"/>
              <a:ext cx="887414" cy="990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endParaRPr lang="id-ID" altLang="id-ID">
                <a:solidFill>
                  <a:schemeClr val="lt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DEF2C3-DB5F-4668-8D21-549504FEAD94}"/>
                </a:ext>
              </a:extLst>
            </p:cNvPr>
            <p:cNvSpPr txBox="1"/>
            <p:nvPr/>
          </p:nvSpPr>
          <p:spPr>
            <a:xfrm>
              <a:off x="6685278" y="2807223"/>
              <a:ext cx="4801872" cy="23200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模型微调是迁移学习技术的一个关键应用，它依托于预训练模型，并在此基础上通过额外训练来适应特定的下游任务。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微调的优势在于能够借助预训练模型强大的通用性能力，并通过少量特定领域的数据进行调整，使其更适合特定的应用场景。这种方法节省了从头开始训练模型所需的大量时间和资源，同时保持了模型的高性能和灵活性。</a:t>
              </a:r>
              <a:endParaRPr lang="en-US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4" name="Rectangle 2">
            <a:extLst>
              <a:ext uri="{FF2B5EF4-FFF2-40B4-BE49-F238E27FC236}">
                <a16:creationId xmlns:a16="http://schemas.microsoft.com/office/drawing/2014/main" id="{5D984E67-5849-44E5-A93A-EAC67FFBB06B}"/>
              </a:ext>
            </a:extLst>
          </p:cNvPr>
          <p:cNvSpPr/>
          <p:nvPr/>
        </p:nvSpPr>
        <p:spPr>
          <a:xfrm>
            <a:off x="4897394" y="2091037"/>
            <a:ext cx="887414" cy="956226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id-ID" altLang="id-ID">
              <a:solidFill>
                <a:schemeClr val="lt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3988CA5-17A6-49DD-B137-1B4DF66D8BB5}"/>
              </a:ext>
            </a:extLst>
          </p:cNvPr>
          <p:cNvSpPr txBox="1"/>
          <p:nvPr/>
        </p:nvSpPr>
        <p:spPr>
          <a:xfrm>
            <a:off x="523480" y="376360"/>
            <a:ext cx="65557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14400"/>
            <a:r>
              <a:rPr lang="en-US" altLang="zh-CN" sz="2800" b="1" dirty="0">
                <a:solidFill>
                  <a:schemeClr val="accent1"/>
                </a:solidFill>
                <a:latin typeface="思源黑体 CN Bold"/>
                <a:ea typeface="思源黑体 CN Bold"/>
              </a:rPr>
              <a:t>2.3 </a:t>
            </a:r>
            <a:r>
              <a:rPr lang="zh-CN" altLang="en-US" sz="2800" b="1" dirty="0">
                <a:solidFill>
                  <a:schemeClr val="accent1"/>
                </a:solidFill>
                <a:latin typeface="思源黑体 CN Bold"/>
                <a:ea typeface="思源黑体 CN Bold"/>
              </a:rPr>
              <a:t>模型微调</a:t>
            </a:r>
            <a:endParaRPr lang="zh-CN" altLang="zh-CN" sz="2800" b="1" dirty="0">
              <a:solidFill>
                <a:schemeClr val="accent1"/>
              </a:solidFill>
              <a:latin typeface="思源黑体 CN Bold"/>
              <a:ea typeface="思源黑体 CN Bold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38BAFBC7-B829-E49E-A98D-103FE131C6A5}"/>
              </a:ext>
            </a:extLst>
          </p:cNvPr>
          <p:cNvSpPr/>
          <p:nvPr/>
        </p:nvSpPr>
        <p:spPr>
          <a:xfrm>
            <a:off x="11036077" y="0"/>
            <a:ext cx="1155923" cy="11533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8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6A92612-AAC4-3283-50A7-96783A96C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128" y="1842981"/>
            <a:ext cx="4234073" cy="23816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7B634B3-26D4-E3E2-AB5B-5330BC74D583}"/>
              </a:ext>
            </a:extLst>
          </p:cNvPr>
          <p:cNvSpPr/>
          <p:nvPr/>
        </p:nvSpPr>
        <p:spPr>
          <a:xfrm>
            <a:off x="-827313" y="5847011"/>
            <a:ext cx="3091543" cy="1733446"/>
          </a:xfrm>
          <a:prstGeom prst="roundRect">
            <a:avLst>
              <a:gd name="adj" fmla="val 45135"/>
            </a:avLst>
          </a:prstGeom>
          <a:solidFill>
            <a:srgbClr val="0539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0539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03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ML入門（十七）隨機森林(Random Forest). 介紹| by Chung-Yi | 程式設計之旅| Medium">
            <a:extLst>
              <a:ext uri="{FF2B5EF4-FFF2-40B4-BE49-F238E27FC236}">
                <a16:creationId xmlns:a16="http://schemas.microsoft.com/office/drawing/2014/main" id="{EADECB48-1105-B38F-FEC1-4EB417CB2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829" y="1264223"/>
            <a:ext cx="7794171" cy="445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42A52F0A-93FE-4243-83B7-84727FCEC101}"/>
              </a:ext>
            </a:extLst>
          </p:cNvPr>
          <p:cNvSpPr txBox="1"/>
          <p:nvPr/>
        </p:nvSpPr>
        <p:spPr>
          <a:xfrm>
            <a:off x="523480" y="376360"/>
            <a:ext cx="65557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14400"/>
            <a:r>
              <a:rPr lang="en-US" altLang="zh-CN" sz="2800" b="1" dirty="0">
                <a:solidFill>
                  <a:schemeClr val="accent1"/>
                </a:solidFill>
                <a:latin typeface="思源黑体 CN Bold"/>
                <a:ea typeface="思源黑体 CN Bold"/>
              </a:rPr>
              <a:t>2.4 </a:t>
            </a:r>
            <a:r>
              <a:rPr lang="zh-CN" altLang="en-US" sz="2800" b="1" dirty="0">
                <a:solidFill>
                  <a:schemeClr val="accent1"/>
                </a:solidFill>
                <a:latin typeface="思源黑体 CN Bold"/>
                <a:ea typeface="思源黑体 CN Bold"/>
              </a:rPr>
              <a:t>随机森林算法</a:t>
            </a:r>
            <a:endParaRPr lang="zh-CN" altLang="zh-CN" sz="2800" b="1" dirty="0">
              <a:solidFill>
                <a:schemeClr val="accent1"/>
              </a:solidFill>
              <a:latin typeface="思源黑体 CN Bold"/>
              <a:ea typeface="思源黑体 CN Bold"/>
            </a:endParaRP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27CDABCC-6AFF-B8FA-E0AD-30A5C3F6634C}"/>
              </a:ext>
            </a:extLst>
          </p:cNvPr>
          <p:cNvSpPr/>
          <p:nvPr/>
        </p:nvSpPr>
        <p:spPr>
          <a:xfrm>
            <a:off x="11036077" y="0"/>
            <a:ext cx="1155923" cy="11533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8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4B9E5819-F00B-92D8-1665-7DD468A539C4}"/>
              </a:ext>
            </a:extLst>
          </p:cNvPr>
          <p:cNvGrpSpPr/>
          <p:nvPr/>
        </p:nvGrpSpPr>
        <p:grpSpPr>
          <a:xfrm>
            <a:off x="382497" y="3087461"/>
            <a:ext cx="4801872" cy="2969562"/>
            <a:chOff x="6685278" y="1511389"/>
            <a:chExt cx="4801872" cy="2969562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7836115A-C25A-FA0E-E58E-7664AD8C2A8B}"/>
                </a:ext>
              </a:extLst>
            </p:cNvPr>
            <p:cNvSpPr txBox="1"/>
            <p:nvPr/>
          </p:nvSpPr>
          <p:spPr>
            <a:xfrm flipH="1">
              <a:off x="6685278" y="1511389"/>
              <a:ext cx="2133918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3200" spc="600" dirty="0">
                  <a:solidFill>
                    <a:schemeClr val="dk2">
                      <a:lumMod val="100000"/>
                    </a:schemeClr>
                  </a:solidFill>
                </a:rPr>
                <a:t>贷款预测</a:t>
              </a:r>
              <a:endParaRPr lang="id-ID" altLang="id-ID" sz="3200" spc="600" dirty="0">
                <a:solidFill>
                  <a:schemeClr val="dk2">
                    <a:lumMod val="100000"/>
                  </a:schemeClr>
                </a:solidFill>
              </a:endParaRPr>
            </a:p>
          </p:txBody>
        </p:sp>
        <p:sp>
          <p:nvSpPr>
            <p:cNvPr id="6" name="Rounded Rectangle 25">
              <a:extLst>
                <a:ext uri="{FF2B5EF4-FFF2-40B4-BE49-F238E27FC236}">
                  <a16:creationId xmlns:a16="http://schemas.microsoft.com/office/drawing/2014/main" id="{4A30B550-4AB8-F88D-FD4E-7D99F5B1F090}"/>
                </a:ext>
              </a:extLst>
            </p:cNvPr>
            <p:cNvSpPr/>
            <p:nvPr/>
          </p:nvSpPr>
          <p:spPr>
            <a:xfrm flipH="1">
              <a:off x="7817178" y="2342059"/>
              <a:ext cx="2546022" cy="990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endParaRPr lang="id-ID" altLang="id-ID">
                <a:solidFill>
                  <a:schemeClr val="lt1"/>
                </a:solidFill>
              </a:endParaRPr>
            </a:p>
          </p:txBody>
        </p:sp>
        <p:sp>
          <p:nvSpPr>
            <p:cNvPr id="7" name="Rounded Rectangle 26">
              <a:extLst>
                <a:ext uri="{FF2B5EF4-FFF2-40B4-BE49-F238E27FC236}">
                  <a16:creationId xmlns:a16="http://schemas.microsoft.com/office/drawing/2014/main" id="{DDCAFE73-B73E-D712-ED5D-27C5BED7328A}"/>
                </a:ext>
              </a:extLst>
            </p:cNvPr>
            <p:cNvSpPr/>
            <p:nvPr/>
          </p:nvSpPr>
          <p:spPr>
            <a:xfrm flipH="1">
              <a:off x="6788146" y="2342059"/>
              <a:ext cx="887414" cy="990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endParaRPr lang="id-ID" altLang="id-ID">
                <a:solidFill>
                  <a:schemeClr val="lt1"/>
                </a:solidFill>
              </a:endParaRPr>
            </a:p>
          </p:txBody>
        </p:sp>
        <p:sp>
          <p:nvSpPr>
            <p:cNvPr id="8" name="TextBox 10">
              <a:extLst>
                <a:ext uri="{FF2B5EF4-FFF2-40B4-BE49-F238E27FC236}">
                  <a16:creationId xmlns:a16="http://schemas.microsoft.com/office/drawing/2014/main" id="{E44D501C-50BB-018E-FAA7-5602C485A5A3}"/>
                </a:ext>
              </a:extLst>
            </p:cNvPr>
            <p:cNvSpPr txBox="1"/>
            <p:nvPr/>
          </p:nvSpPr>
          <p:spPr>
            <a:xfrm>
              <a:off x="6685278" y="2807223"/>
              <a:ext cx="4801872" cy="16737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在二分类任务中，随机森林算法特别适用于处理数据不平衡的情况。在这种情况下，随机森林通过构建多个决策树，并利用多数投票原则来确定最终的分类结果，这不仅提高了模型对少数类别的识别能力，也保持了整体预测性能的高度。</a:t>
              </a:r>
              <a:endParaRPr lang="en-US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388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36D8AC91-CC2A-4634-8412-1413D845DE6B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3"/>
          <a:stretch>
            <a:fillRect/>
          </a:stretch>
        </p:blipFill>
        <p:spPr>
          <a:xfrm>
            <a:off x="3053915" y="0"/>
            <a:ext cx="9138086" cy="6853564"/>
          </a:xfr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6544233-1899-498E-9F4D-C7CF2FE2C1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29" t="5683" b="4258"/>
          <a:stretch/>
        </p:blipFill>
        <p:spPr>
          <a:xfrm>
            <a:off x="0" y="0"/>
            <a:ext cx="8778240" cy="6853564"/>
          </a:xfrm>
          <a:prstGeom prst="rect">
            <a:avLst/>
          </a:prstGeom>
        </p:spPr>
      </p:pic>
      <p:sp>
        <p:nvSpPr>
          <p:cNvPr id="12" name="矩形8435759">
            <a:extLst>
              <a:ext uri="{FF2B5EF4-FFF2-40B4-BE49-F238E27FC236}">
                <a16:creationId xmlns:a16="http://schemas.microsoft.com/office/drawing/2014/main" id="{75DFD4F2-0536-40A0-914D-0C80228A5654}"/>
              </a:ext>
            </a:extLst>
          </p:cNvPr>
          <p:cNvSpPr/>
          <p:nvPr/>
        </p:nvSpPr>
        <p:spPr>
          <a:xfrm>
            <a:off x="1069526" y="3753464"/>
            <a:ext cx="32208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400" dirty="0">
                <a:solidFill>
                  <a:schemeClr val="bg1"/>
                </a:solidFill>
                <a:latin typeface="思源黑体 CN Regular"/>
                <a:ea typeface="思源黑体 CN Regular"/>
              </a:rPr>
              <a:t>人生苦短，我用</a:t>
            </a:r>
            <a:r>
              <a:rPr lang="en-US" altLang="zh-CN" sz="1400" dirty="0">
                <a:solidFill>
                  <a:schemeClr val="bg1"/>
                </a:solidFill>
                <a:latin typeface="思源黑体 CN Regular"/>
                <a:ea typeface="思源黑体 CN Regular"/>
              </a:rPr>
              <a:t>Golang</a:t>
            </a:r>
            <a:endParaRPr lang="zh-CN" altLang="zh-CN" sz="1400" dirty="0">
              <a:solidFill>
                <a:schemeClr val="bg1"/>
              </a:solidFill>
              <a:latin typeface="思源黑体 CN Regular"/>
              <a:ea typeface="思源黑体 CN Regular"/>
            </a:endParaRPr>
          </a:p>
        </p:txBody>
      </p:sp>
      <p:sp>
        <p:nvSpPr>
          <p:cNvPr id="13" name="矩形8435759">
            <a:extLst>
              <a:ext uri="{FF2B5EF4-FFF2-40B4-BE49-F238E27FC236}">
                <a16:creationId xmlns:a16="http://schemas.microsoft.com/office/drawing/2014/main" id="{860C15F3-EC23-4C37-953F-30C7234BFAC5}"/>
              </a:ext>
            </a:extLst>
          </p:cNvPr>
          <p:cNvSpPr/>
          <p:nvPr/>
        </p:nvSpPr>
        <p:spPr>
          <a:xfrm>
            <a:off x="1034735" y="3076503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4000" dirty="0">
                <a:solidFill>
                  <a:schemeClr val="bg1"/>
                </a:solidFill>
                <a:latin typeface="思源黑体 CN Regular"/>
                <a:ea typeface="思源黑体 CN Regular"/>
              </a:rPr>
              <a:t>技术路线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EA1611E-840B-4CC2-9130-DB8B87F828ED}"/>
              </a:ext>
            </a:extLst>
          </p:cNvPr>
          <p:cNvSpPr/>
          <p:nvPr/>
        </p:nvSpPr>
        <p:spPr>
          <a:xfrm>
            <a:off x="2510304" y="2864259"/>
            <a:ext cx="1837411" cy="88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19" name="文本框矩形8435759"/>
          <p:cNvSpPr txBox="1"/>
          <p:nvPr/>
        </p:nvSpPr>
        <p:spPr>
          <a:xfrm>
            <a:off x="1034735" y="1840449"/>
            <a:ext cx="1479550" cy="1428750"/>
          </a:xfrm>
          <a:prstGeom prst="rect">
            <a:avLst/>
          </a:prstGeom>
          <a:noFill/>
          <a:ln>
            <a:noFill/>
          </a:ln>
        </p:spPr>
        <p:txBody>
          <a:bodyPr wrap="square" anchor="b">
            <a:spAutoFit/>
          </a:bodyPr>
          <a:lstStyle/>
          <a:p>
            <a:pPr lvl="0"/>
            <a:r>
              <a:rPr lang="en-US" altLang="en-US" sz="8800" spc="100">
                <a:solidFill>
                  <a:srgbClr val="FFFFFF"/>
                </a:solidFill>
                <a:latin typeface="思源黑体 CN Heavy"/>
                <a:ea typeface="思源黑体 CN Heavy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728228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>
            <a:extLst>
              <a:ext uri="{FF2B5EF4-FFF2-40B4-BE49-F238E27FC236}">
                <a16:creationId xmlns:a16="http://schemas.microsoft.com/office/drawing/2014/main" id="{41C0E840-FC21-4731-8DEE-4F79C2761421}"/>
              </a:ext>
            </a:extLst>
          </p:cNvPr>
          <p:cNvSpPr txBox="1"/>
          <p:nvPr/>
        </p:nvSpPr>
        <p:spPr>
          <a:xfrm>
            <a:off x="523480" y="376360"/>
            <a:ext cx="65557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14400"/>
            <a:r>
              <a:rPr lang="en-US" altLang="zh-CN" sz="2800" b="1" dirty="0">
                <a:solidFill>
                  <a:schemeClr val="accent1"/>
                </a:solidFill>
                <a:latin typeface="思源黑体 CN Bold"/>
                <a:ea typeface="思源黑体 CN Bold"/>
              </a:rPr>
              <a:t>3.1 </a:t>
            </a:r>
            <a:r>
              <a:rPr lang="zh-CN" altLang="en-US" sz="2800" b="1" dirty="0">
                <a:solidFill>
                  <a:schemeClr val="accent1"/>
                </a:solidFill>
                <a:latin typeface="思源黑体 CN Bold"/>
                <a:ea typeface="思源黑体 CN Bold"/>
              </a:rPr>
              <a:t>开发工具与环境</a:t>
            </a:r>
            <a:endParaRPr lang="zh-CN" altLang="zh-CN" sz="2800" b="1" dirty="0">
              <a:solidFill>
                <a:schemeClr val="accent1"/>
              </a:solidFill>
              <a:latin typeface="思源黑体 CN Bold"/>
              <a:ea typeface="思源黑体 CN Bold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94F70D11-0B59-FDCF-1A13-65D8C75CBE31}"/>
              </a:ext>
            </a:extLst>
          </p:cNvPr>
          <p:cNvSpPr/>
          <p:nvPr/>
        </p:nvSpPr>
        <p:spPr>
          <a:xfrm>
            <a:off x="11036077" y="0"/>
            <a:ext cx="1155923" cy="11533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80"/>
          </a:p>
        </p:txBody>
      </p:sp>
      <p:pic>
        <p:nvPicPr>
          <p:cNvPr id="5122" name="Picture 2" descr="MySQL API Integrations - Pipedream">
            <a:extLst>
              <a:ext uri="{FF2B5EF4-FFF2-40B4-BE49-F238E27FC236}">
                <a16:creationId xmlns:a16="http://schemas.microsoft.com/office/drawing/2014/main" id="{6660088D-0E4E-1B63-12AE-E2176D365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416" y="4069419"/>
            <a:ext cx="1731961" cy="173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7">
            <a:extLst>
              <a:ext uri="{FF2B5EF4-FFF2-40B4-BE49-F238E27FC236}">
                <a16:creationId xmlns:a16="http://schemas.microsoft.com/office/drawing/2014/main" id="{18A6A1BC-7F5D-E65B-49B4-FF4D99E371CC}"/>
              </a:ext>
            </a:extLst>
          </p:cNvPr>
          <p:cNvSpPr txBox="1"/>
          <p:nvPr/>
        </p:nvSpPr>
        <p:spPr>
          <a:xfrm flipH="1">
            <a:off x="3703416" y="5801380"/>
            <a:ext cx="2214217" cy="41254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存储关系型数据</a:t>
            </a:r>
            <a:endParaRPr lang="en-US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128" name="Picture 8" descr="postgres - Official Image | Docker Hub">
            <a:extLst>
              <a:ext uri="{FF2B5EF4-FFF2-40B4-BE49-F238E27FC236}">
                <a16:creationId xmlns:a16="http://schemas.microsoft.com/office/drawing/2014/main" id="{2B2393C7-D61A-D22E-FBA3-877C6EA81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077" y="4036080"/>
            <a:ext cx="19050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C77D1A7-1D43-D126-AB95-B75B3835CCF7}"/>
              </a:ext>
            </a:extLst>
          </p:cNvPr>
          <p:cNvSpPr txBox="1"/>
          <p:nvPr/>
        </p:nvSpPr>
        <p:spPr>
          <a:xfrm flipH="1">
            <a:off x="6497416" y="5824260"/>
            <a:ext cx="2214217" cy="41254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存储向量数据</a:t>
            </a:r>
            <a:endParaRPr lang="en-US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TextBox 37">
            <a:extLst>
              <a:ext uri="{FF2B5EF4-FFF2-40B4-BE49-F238E27FC236}">
                <a16:creationId xmlns:a16="http://schemas.microsoft.com/office/drawing/2014/main" id="{16A9744D-A118-9D69-C234-59D92A22EA9B}"/>
              </a:ext>
            </a:extLst>
          </p:cNvPr>
          <p:cNvSpPr txBox="1"/>
          <p:nvPr/>
        </p:nvSpPr>
        <p:spPr>
          <a:xfrm flipH="1">
            <a:off x="681603" y="3272984"/>
            <a:ext cx="1210917" cy="41254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后端框架</a:t>
            </a:r>
            <a:endParaRPr lang="en-US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134" name="Picture 14" descr="Learn Golang in one blog. Go is a simple, fast, and concurrent… | by Sameer  Kashyap | Nerd For Tech | Medium">
            <a:extLst>
              <a:ext uri="{FF2B5EF4-FFF2-40B4-BE49-F238E27FC236}">
                <a16:creationId xmlns:a16="http://schemas.microsoft.com/office/drawing/2014/main" id="{69C54C1D-0DB4-B5DE-6397-1BFF701B45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99"/>
          <a:stretch/>
        </p:blipFill>
        <p:spPr bwMode="auto">
          <a:xfrm>
            <a:off x="788102" y="1282897"/>
            <a:ext cx="893499" cy="1497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Go Tutorial Series EP.1: Building REST API with Gin | by Wattanai  Thangsrirojkul | Medium">
            <a:extLst>
              <a:ext uri="{FF2B5EF4-FFF2-40B4-BE49-F238E27FC236}">
                <a16:creationId xmlns:a16="http://schemas.microsoft.com/office/drawing/2014/main" id="{37039E2D-BF3B-EB39-C688-A4377290CE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" t="21620" r="42932" b="22760"/>
          <a:stretch/>
        </p:blipFill>
        <p:spPr bwMode="auto">
          <a:xfrm>
            <a:off x="241410" y="2592674"/>
            <a:ext cx="1651110" cy="73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Vite 4 Beta is out !. Introduction | by Kyle Le | JavaScript in Plain  English">
            <a:extLst>
              <a:ext uri="{FF2B5EF4-FFF2-40B4-BE49-F238E27FC236}">
                <a16:creationId xmlns:a16="http://schemas.microsoft.com/office/drawing/2014/main" id="{B8A67DC8-5933-A836-741A-B361D515B4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75" t="15182" r="35770" b="8128"/>
          <a:stretch/>
        </p:blipFill>
        <p:spPr bwMode="auto">
          <a:xfrm>
            <a:off x="2677091" y="1406956"/>
            <a:ext cx="1272337" cy="183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37">
            <a:extLst>
              <a:ext uri="{FF2B5EF4-FFF2-40B4-BE49-F238E27FC236}">
                <a16:creationId xmlns:a16="http://schemas.microsoft.com/office/drawing/2014/main" id="{42400A8A-6909-AABC-65F6-C213A5B66B5B}"/>
              </a:ext>
            </a:extLst>
          </p:cNvPr>
          <p:cNvSpPr txBox="1"/>
          <p:nvPr/>
        </p:nvSpPr>
        <p:spPr>
          <a:xfrm flipH="1">
            <a:off x="2677091" y="3272983"/>
            <a:ext cx="1651108" cy="41254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客户端前端</a:t>
            </a:r>
            <a:endParaRPr lang="en-US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140" name="Picture 20" descr="Vue.js】 #1 はじめに - 株式会社isub">
            <a:extLst>
              <a:ext uri="{FF2B5EF4-FFF2-40B4-BE49-F238E27FC236}">
                <a16:creationId xmlns:a16="http://schemas.microsoft.com/office/drawing/2014/main" id="{4DF9AFDA-B067-30B0-C206-1292EB4B0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999" y="1453484"/>
            <a:ext cx="1846131" cy="184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37">
            <a:extLst>
              <a:ext uri="{FF2B5EF4-FFF2-40B4-BE49-F238E27FC236}">
                <a16:creationId xmlns:a16="http://schemas.microsoft.com/office/drawing/2014/main" id="{E9B93A48-7BC0-9CE1-1F22-65A44644C3D8}"/>
              </a:ext>
            </a:extLst>
          </p:cNvPr>
          <p:cNvSpPr txBox="1"/>
          <p:nvPr/>
        </p:nvSpPr>
        <p:spPr>
          <a:xfrm flipH="1">
            <a:off x="5065398" y="3268628"/>
            <a:ext cx="1651108" cy="41254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管理员前端</a:t>
            </a:r>
            <a:endParaRPr lang="en-US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142" name="Picture 22" descr="Getting started with PyTorch. Deep Learning and Artificial… | by Navaneeth  Dinesh | Medium">
            <a:extLst>
              <a:ext uri="{FF2B5EF4-FFF2-40B4-BE49-F238E27FC236}">
                <a16:creationId xmlns:a16="http://schemas.microsoft.com/office/drawing/2014/main" id="{D20C0206-323E-4CC3-A650-F148590B3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340" y="3956514"/>
            <a:ext cx="2778751" cy="1805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37">
            <a:extLst>
              <a:ext uri="{FF2B5EF4-FFF2-40B4-BE49-F238E27FC236}">
                <a16:creationId xmlns:a16="http://schemas.microsoft.com/office/drawing/2014/main" id="{EA0081C7-CEBD-2C59-22F6-D77CBF02DF5E}"/>
              </a:ext>
            </a:extLst>
          </p:cNvPr>
          <p:cNvSpPr txBox="1"/>
          <p:nvPr/>
        </p:nvSpPr>
        <p:spPr>
          <a:xfrm flipH="1">
            <a:off x="9541440" y="5797679"/>
            <a:ext cx="1651108" cy="41254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NLP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模型训练</a:t>
            </a:r>
            <a:endParaRPr lang="en-US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146" name="Picture 26" descr="Using OpenAI-ChatGPT with Drafts - Integration Guides - Drafts Community">
            <a:extLst>
              <a:ext uri="{FF2B5EF4-FFF2-40B4-BE49-F238E27FC236}">
                <a16:creationId xmlns:a16="http://schemas.microsoft.com/office/drawing/2014/main" id="{4098515B-ED89-F332-3E12-64294B40B3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5" t="9144" r="5852" b="11499"/>
          <a:stretch/>
        </p:blipFill>
        <p:spPr bwMode="auto">
          <a:xfrm>
            <a:off x="470602" y="4149847"/>
            <a:ext cx="2665990" cy="163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37">
            <a:extLst>
              <a:ext uri="{FF2B5EF4-FFF2-40B4-BE49-F238E27FC236}">
                <a16:creationId xmlns:a16="http://schemas.microsoft.com/office/drawing/2014/main" id="{FFE0276C-1439-8E00-7221-996F48D416DB}"/>
              </a:ext>
            </a:extLst>
          </p:cNvPr>
          <p:cNvSpPr txBox="1"/>
          <p:nvPr/>
        </p:nvSpPr>
        <p:spPr>
          <a:xfrm flipH="1">
            <a:off x="1025780" y="5697186"/>
            <a:ext cx="2214217" cy="41254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Fine-Tuning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模型</a:t>
            </a:r>
            <a:endParaRPr lang="en-US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148" name="Picture 28" descr="What is Docker? | AWS">
            <a:extLst>
              <a:ext uri="{FF2B5EF4-FFF2-40B4-BE49-F238E27FC236}">
                <a16:creationId xmlns:a16="http://schemas.microsoft.com/office/drawing/2014/main" id="{1A147C27-99ED-E9E4-91AE-E24FCC2275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6" r="20915"/>
          <a:stretch/>
        </p:blipFill>
        <p:spPr bwMode="auto">
          <a:xfrm>
            <a:off x="7079230" y="1356140"/>
            <a:ext cx="2435679" cy="198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37">
            <a:extLst>
              <a:ext uri="{FF2B5EF4-FFF2-40B4-BE49-F238E27FC236}">
                <a16:creationId xmlns:a16="http://schemas.microsoft.com/office/drawing/2014/main" id="{26751846-C228-17C9-45A7-7DC41123BABB}"/>
              </a:ext>
            </a:extLst>
          </p:cNvPr>
          <p:cNvSpPr txBox="1"/>
          <p:nvPr/>
        </p:nvSpPr>
        <p:spPr>
          <a:xfrm flipH="1">
            <a:off x="7783197" y="3239805"/>
            <a:ext cx="1424079" cy="41254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项目部署</a:t>
            </a:r>
            <a:endParaRPr lang="en-US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150" name="Picture 30" descr="NGINX Web Server - QuikSite® Design Services">
            <a:extLst>
              <a:ext uri="{FF2B5EF4-FFF2-40B4-BE49-F238E27FC236}">
                <a16:creationId xmlns:a16="http://schemas.microsoft.com/office/drawing/2014/main" id="{47C9F987-7ED1-2E59-849C-57A9508AB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3381" y="1478884"/>
            <a:ext cx="1910044" cy="191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37">
            <a:extLst>
              <a:ext uri="{FF2B5EF4-FFF2-40B4-BE49-F238E27FC236}">
                <a16:creationId xmlns:a16="http://schemas.microsoft.com/office/drawing/2014/main" id="{F8C9B48D-F538-4DA8-2B9C-936F053B5BC7}"/>
              </a:ext>
            </a:extLst>
          </p:cNvPr>
          <p:cNvSpPr txBox="1"/>
          <p:nvPr/>
        </p:nvSpPr>
        <p:spPr>
          <a:xfrm flipH="1">
            <a:off x="10303494" y="3260902"/>
            <a:ext cx="1424079" cy="41254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反向代理</a:t>
            </a:r>
            <a:endParaRPr lang="en-US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305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196D966-CF3B-44B6-A030-479E7EDC4BB2}"/>
              </a:ext>
            </a:extLst>
          </p:cNvPr>
          <p:cNvSpPr/>
          <p:nvPr/>
        </p:nvSpPr>
        <p:spPr>
          <a:xfrm>
            <a:off x="1250288" y="1921633"/>
            <a:ext cx="2323951" cy="232395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en-US">
              <a:solidFill>
                <a:schemeClr val="lt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46A9773-300A-4F25-8C45-A1EC86DE1132}"/>
              </a:ext>
            </a:extLst>
          </p:cNvPr>
          <p:cNvSpPr/>
          <p:nvPr/>
        </p:nvSpPr>
        <p:spPr>
          <a:xfrm>
            <a:off x="4934024" y="1921633"/>
            <a:ext cx="2323951" cy="23239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en-US" dirty="0">
              <a:solidFill>
                <a:schemeClr val="lt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3CDE775-5832-4E67-AC81-C27C68E50E15}"/>
              </a:ext>
            </a:extLst>
          </p:cNvPr>
          <p:cNvSpPr/>
          <p:nvPr/>
        </p:nvSpPr>
        <p:spPr>
          <a:xfrm>
            <a:off x="8531151" y="1921633"/>
            <a:ext cx="2323951" cy="232395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en-US">
              <a:solidFill>
                <a:schemeClr val="lt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058DF3-A230-40A2-B08C-9F15C202CFF8}"/>
              </a:ext>
            </a:extLst>
          </p:cNvPr>
          <p:cNvSpPr txBox="1"/>
          <p:nvPr/>
        </p:nvSpPr>
        <p:spPr>
          <a:xfrm flipH="1">
            <a:off x="1637872" y="3386200"/>
            <a:ext cx="1548777" cy="32996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电商金融数据集</a:t>
            </a:r>
            <a:endParaRPr lang="en-US" altLang="en-US" sz="16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32A4C9-6B84-4EAB-BCB5-17BB653F04CF}"/>
              </a:ext>
            </a:extLst>
          </p:cNvPr>
          <p:cNvSpPr txBox="1"/>
          <p:nvPr/>
        </p:nvSpPr>
        <p:spPr>
          <a:xfrm flipH="1">
            <a:off x="5321610" y="3418982"/>
            <a:ext cx="1548777" cy="32996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贷款申请数据集</a:t>
            </a:r>
            <a:endParaRPr lang="en-US" altLang="en-US" sz="16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382FDC-BA99-419D-8934-44BACF6148B0}"/>
              </a:ext>
            </a:extLst>
          </p:cNvPr>
          <p:cNvSpPr txBox="1"/>
          <p:nvPr/>
        </p:nvSpPr>
        <p:spPr>
          <a:xfrm>
            <a:off x="902801" y="4568581"/>
            <a:ext cx="2988447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sz="2000" b="1" dirty="0">
                <a:solidFill>
                  <a:schemeClr val="accent1"/>
                </a:solidFill>
              </a:rPr>
              <a:t>Amazon Review Data (2018)</a:t>
            </a:r>
            <a:endParaRPr lang="vi-VN" altLang="vi-VN" sz="2000" b="1" dirty="0">
              <a:solidFill>
                <a:schemeClr val="accent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DB16AE-BE16-4BFD-841C-D6B427072561}"/>
              </a:ext>
            </a:extLst>
          </p:cNvPr>
          <p:cNvSpPr txBox="1"/>
          <p:nvPr/>
        </p:nvSpPr>
        <p:spPr>
          <a:xfrm flipH="1">
            <a:off x="1698686" y="4881328"/>
            <a:ext cx="1570382" cy="28975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</a:rPr>
              <a:t>Jianmo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 Ni, UCSD</a:t>
            </a:r>
            <a:endParaRPr lang="en-US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A370FD9-BD32-442B-94F8-0B35CC3738A9}"/>
              </a:ext>
            </a:extLst>
          </p:cNvPr>
          <p:cNvSpPr txBox="1"/>
          <p:nvPr/>
        </p:nvSpPr>
        <p:spPr>
          <a:xfrm>
            <a:off x="4908047" y="4541116"/>
            <a:ext cx="2375907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sz="2000" b="1" dirty="0">
                <a:solidFill>
                  <a:schemeClr val="accent1"/>
                </a:solidFill>
              </a:rPr>
              <a:t>Loan Status Prediction</a:t>
            </a:r>
            <a:endParaRPr lang="vi-VN" altLang="vi-VN" sz="2000" b="1" dirty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ECA655-B672-4AC1-9B02-7C7AE9C33606}"/>
              </a:ext>
            </a:extLst>
          </p:cNvPr>
          <p:cNvSpPr txBox="1"/>
          <p:nvPr/>
        </p:nvSpPr>
        <p:spPr>
          <a:xfrm flipH="1">
            <a:off x="4842586" y="4864624"/>
            <a:ext cx="2506828" cy="61292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Predict the loan to be approved or to be rejected for an applicant.</a:t>
            </a:r>
            <a:endParaRPr lang="en-US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20F8F06-8AEB-44A7-95B0-85CF60917E09}"/>
              </a:ext>
            </a:extLst>
          </p:cNvPr>
          <p:cNvSpPr txBox="1"/>
          <p:nvPr/>
        </p:nvSpPr>
        <p:spPr>
          <a:xfrm>
            <a:off x="8119777" y="4541116"/>
            <a:ext cx="3096682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sz="2000" b="1" dirty="0">
                <a:solidFill>
                  <a:schemeClr val="accent1"/>
                </a:solidFill>
              </a:rPr>
              <a:t>eCommerce purchase history</a:t>
            </a:r>
            <a:endParaRPr lang="vi-VN" altLang="vi-VN" sz="2000" b="1" dirty="0">
              <a:solidFill>
                <a:schemeClr val="accent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6AEA9D-2D0D-4C09-981D-B203CF491F28}"/>
              </a:ext>
            </a:extLst>
          </p:cNvPr>
          <p:cNvSpPr txBox="1"/>
          <p:nvPr/>
        </p:nvSpPr>
        <p:spPr>
          <a:xfrm flipH="1">
            <a:off x="8058353" y="4876358"/>
            <a:ext cx="3230846" cy="61292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contains 2.6M purchased products from online store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2A52F0A-93FE-4243-83B7-84727FCEC101}"/>
              </a:ext>
            </a:extLst>
          </p:cNvPr>
          <p:cNvSpPr txBox="1"/>
          <p:nvPr/>
        </p:nvSpPr>
        <p:spPr>
          <a:xfrm>
            <a:off x="523480" y="376360"/>
            <a:ext cx="65557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14400"/>
            <a:r>
              <a:rPr lang="en-US" altLang="zh-CN" sz="2800" b="1" dirty="0">
                <a:solidFill>
                  <a:schemeClr val="accent1"/>
                </a:solidFill>
                <a:latin typeface="思源黑体 CN Bold"/>
                <a:ea typeface="思源黑体 CN Bold"/>
              </a:rPr>
              <a:t>3.2 </a:t>
            </a:r>
            <a:r>
              <a:rPr lang="zh-CN" altLang="en-US" sz="2800" b="1" dirty="0">
                <a:solidFill>
                  <a:schemeClr val="accent1"/>
                </a:solidFill>
                <a:latin typeface="思源黑体 CN Bold"/>
                <a:ea typeface="思源黑体 CN Bold"/>
              </a:rPr>
              <a:t>数据集</a:t>
            </a:r>
            <a:endParaRPr lang="zh-CN" altLang="zh-CN" sz="2800" b="1" dirty="0">
              <a:solidFill>
                <a:schemeClr val="accent1"/>
              </a:solidFill>
              <a:latin typeface="思源黑体 CN Bold"/>
              <a:ea typeface="思源黑体 CN Bold"/>
            </a:endParaRP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27CDABCC-6AFF-B8FA-E0AD-30A5C3F6634C}"/>
              </a:ext>
            </a:extLst>
          </p:cNvPr>
          <p:cNvSpPr/>
          <p:nvPr/>
        </p:nvSpPr>
        <p:spPr>
          <a:xfrm>
            <a:off x="11036077" y="0"/>
            <a:ext cx="1155923" cy="11533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80"/>
          </a:p>
        </p:txBody>
      </p:sp>
      <p:pic>
        <p:nvPicPr>
          <p:cNvPr id="6146" name="Picture 2" descr="Amazon Newsroom - プレスキット">
            <a:extLst>
              <a:ext uri="{FF2B5EF4-FFF2-40B4-BE49-F238E27FC236}">
                <a16:creationId xmlns:a16="http://schemas.microsoft.com/office/drawing/2014/main" id="{204A68C0-9E71-2C15-97E2-3EBCC74CA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467" y="2665968"/>
            <a:ext cx="1681589" cy="51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>
            <a:extLst>
              <a:ext uri="{FF2B5EF4-FFF2-40B4-BE49-F238E27FC236}">
                <a16:creationId xmlns:a16="http://schemas.microsoft.com/office/drawing/2014/main" id="{C61C177F-CDED-7933-FAC1-D10CD7690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610" y="2665968"/>
            <a:ext cx="1548777" cy="59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33">
            <a:extLst>
              <a:ext uri="{FF2B5EF4-FFF2-40B4-BE49-F238E27FC236}">
                <a16:creationId xmlns:a16="http://schemas.microsoft.com/office/drawing/2014/main" id="{C1088541-AA3A-7E76-3819-26AF7F42775F}"/>
              </a:ext>
            </a:extLst>
          </p:cNvPr>
          <p:cNvSpPr txBox="1"/>
          <p:nvPr/>
        </p:nvSpPr>
        <p:spPr>
          <a:xfrm flipH="1">
            <a:off x="8966362" y="3429000"/>
            <a:ext cx="1548777" cy="32996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购买记录数据集</a:t>
            </a:r>
            <a:endParaRPr lang="en-US" altLang="en-US" sz="1600" dirty="0">
              <a:solidFill>
                <a:schemeClr val="bg1"/>
              </a:solidFill>
            </a:endParaRPr>
          </a:p>
        </p:txBody>
      </p:sp>
      <p:pic>
        <p:nvPicPr>
          <p:cNvPr id="6170" name="Picture 26" descr="11 Kaggle Icons - Free in SVG, PNG, ICO - IconScout">
            <a:extLst>
              <a:ext uri="{FF2B5EF4-FFF2-40B4-BE49-F238E27FC236}">
                <a16:creationId xmlns:a16="http://schemas.microsoft.com/office/drawing/2014/main" id="{C76746AD-E8C7-FF26-6FD6-933289FFA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349" y="2323187"/>
            <a:ext cx="1033701" cy="103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728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42A52F0A-93FE-4243-83B7-84727FCEC101}"/>
              </a:ext>
            </a:extLst>
          </p:cNvPr>
          <p:cNvSpPr txBox="1"/>
          <p:nvPr/>
        </p:nvSpPr>
        <p:spPr>
          <a:xfrm>
            <a:off x="523480" y="376360"/>
            <a:ext cx="65557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14400"/>
            <a:r>
              <a:rPr lang="en-US" altLang="zh-CN" sz="2800" b="1" dirty="0">
                <a:solidFill>
                  <a:schemeClr val="accent1"/>
                </a:solidFill>
                <a:latin typeface="思源黑体 CN Bold"/>
                <a:ea typeface="思源黑体 CN Bold"/>
              </a:rPr>
              <a:t>3.3 </a:t>
            </a:r>
            <a:r>
              <a:rPr lang="zh-CN" altLang="en-US" sz="2800" b="1" dirty="0">
                <a:solidFill>
                  <a:schemeClr val="accent1"/>
                </a:solidFill>
                <a:latin typeface="思源黑体 CN Bold"/>
                <a:ea typeface="思源黑体 CN Bold"/>
              </a:rPr>
              <a:t>系统功能简介</a:t>
            </a:r>
            <a:endParaRPr lang="zh-CN" altLang="zh-CN" sz="2800" b="1" dirty="0">
              <a:solidFill>
                <a:schemeClr val="accent1"/>
              </a:solidFill>
              <a:latin typeface="思源黑体 CN Bold"/>
              <a:ea typeface="思源黑体 CN Bold"/>
            </a:endParaRP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27CDABCC-6AFF-B8FA-E0AD-30A5C3F6634C}"/>
              </a:ext>
            </a:extLst>
          </p:cNvPr>
          <p:cNvSpPr/>
          <p:nvPr/>
        </p:nvSpPr>
        <p:spPr>
          <a:xfrm>
            <a:off x="11036077" y="0"/>
            <a:ext cx="1155923" cy="11533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80"/>
          </a:p>
        </p:txBody>
      </p:sp>
      <p:pic>
        <p:nvPicPr>
          <p:cNvPr id="8" name="图片 7" descr="图形用户界面, 文本, 应用程序, 聊天或短信&#10;&#10;描述已自动生成">
            <a:extLst>
              <a:ext uri="{FF2B5EF4-FFF2-40B4-BE49-F238E27FC236}">
                <a16:creationId xmlns:a16="http://schemas.microsoft.com/office/drawing/2014/main" id="{9327A03E-FFE0-54F7-B4E2-9ACC0892A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80" y="1199740"/>
            <a:ext cx="2472500" cy="4672135"/>
          </a:xfrm>
          <a:prstGeom prst="rect">
            <a:avLst/>
          </a:prstGeom>
        </p:spPr>
      </p:pic>
      <p:pic>
        <p:nvPicPr>
          <p:cNvPr id="10" name="图片 9" descr="图形用户界面, 文本, 应用程序, 聊天或短信&#10;&#10;描述已自动生成">
            <a:extLst>
              <a:ext uri="{FF2B5EF4-FFF2-40B4-BE49-F238E27FC236}">
                <a16:creationId xmlns:a16="http://schemas.microsoft.com/office/drawing/2014/main" id="{34FBE629-7F9F-3AC5-124F-F2CF3EAE5A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995" y="1153317"/>
            <a:ext cx="2657264" cy="471855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DB8EA9B-3666-A842-1FA6-E9FAE0C1F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762" y="1262090"/>
            <a:ext cx="2177905" cy="47160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76FEA8C-9999-C37A-C2A7-A617CD58C1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6317" y="1262090"/>
            <a:ext cx="2587763" cy="549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17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42A52F0A-93FE-4243-83B7-84727FCEC101}"/>
              </a:ext>
            </a:extLst>
          </p:cNvPr>
          <p:cNvSpPr txBox="1"/>
          <p:nvPr/>
        </p:nvSpPr>
        <p:spPr>
          <a:xfrm>
            <a:off x="523480" y="376360"/>
            <a:ext cx="65557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14400"/>
            <a:r>
              <a:rPr lang="en-US" altLang="zh-CN" sz="2800" b="1" dirty="0">
                <a:solidFill>
                  <a:schemeClr val="accent1"/>
                </a:solidFill>
                <a:latin typeface="思源黑体 CN Bold"/>
                <a:ea typeface="思源黑体 CN Bold"/>
              </a:rPr>
              <a:t>3.3 </a:t>
            </a:r>
            <a:r>
              <a:rPr lang="zh-CN" altLang="en-US" sz="2800" b="1" dirty="0">
                <a:solidFill>
                  <a:schemeClr val="accent1"/>
                </a:solidFill>
                <a:latin typeface="思源黑体 CN Bold"/>
                <a:ea typeface="思源黑体 CN Bold"/>
              </a:rPr>
              <a:t>系统功能简介</a:t>
            </a:r>
            <a:endParaRPr lang="zh-CN" altLang="zh-CN" sz="2800" b="1" dirty="0">
              <a:solidFill>
                <a:schemeClr val="accent1"/>
              </a:solidFill>
              <a:latin typeface="思源黑体 CN Bold"/>
              <a:ea typeface="思源黑体 CN Bold"/>
            </a:endParaRP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27CDABCC-6AFF-B8FA-E0AD-30A5C3F6634C}"/>
              </a:ext>
            </a:extLst>
          </p:cNvPr>
          <p:cNvSpPr/>
          <p:nvPr/>
        </p:nvSpPr>
        <p:spPr>
          <a:xfrm>
            <a:off x="11036077" y="0"/>
            <a:ext cx="1155923" cy="11533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8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4471DCC-FB9F-D1A1-D7FB-416837272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50" y="1102600"/>
            <a:ext cx="10837100" cy="537904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88643F3-BEC9-7D4A-7167-CBF25A79412D}"/>
              </a:ext>
            </a:extLst>
          </p:cNvPr>
          <p:cNvSpPr/>
          <p:nvPr/>
        </p:nvSpPr>
        <p:spPr>
          <a:xfrm>
            <a:off x="7874000" y="1409700"/>
            <a:ext cx="1244600" cy="39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89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42A52F0A-93FE-4243-83B7-84727FCEC101}"/>
              </a:ext>
            </a:extLst>
          </p:cNvPr>
          <p:cNvSpPr txBox="1"/>
          <p:nvPr/>
        </p:nvSpPr>
        <p:spPr>
          <a:xfrm>
            <a:off x="523480" y="376360"/>
            <a:ext cx="65557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14400"/>
            <a:r>
              <a:rPr lang="en-US" altLang="zh-CN" sz="2800" b="1" dirty="0">
                <a:solidFill>
                  <a:schemeClr val="accent1"/>
                </a:solidFill>
                <a:latin typeface="思源黑体 CN Bold"/>
                <a:ea typeface="思源黑体 CN Bold"/>
              </a:rPr>
              <a:t>3.3 </a:t>
            </a:r>
            <a:r>
              <a:rPr lang="zh-CN" altLang="en-US" sz="2800" b="1" dirty="0">
                <a:solidFill>
                  <a:schemeClr val="accent1"/>
                </a:solidFill>
                <a:latin typeface="思源黑体 CN Bold"/>
                <a:ea typeface="思源黑体 CN Bold"/>
              </a:rPr>
              <a:t>系统功能简介</a:t>
            </a:r>
            <a:endParaRPr lang="zh-CN" altLang="zh-CN" sz="2800" b="1" dirty="0">
              <a:solidFill>
                <a:schemeClr val="accent1"/>
              </a:solidFill>
              <a:latin typeface="思源黑体 CN Bold"/>
              <a:ea typeface="思源黑体 CN Bold"/>
            </a:endParaRP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27CDABCC-6AFF-B8FA-E0AD-30A5C3F6634C}"/>
              </a:ext>
            </a:extLst>
          </p:cNvPr>
          <p:cNvSpPr/>
          <p:nvPr/>
        </p:nvSpPr>
        <p:spPr>
          <a:xfrm>
            <a:off x="11036077" y="0"/>
            <a:ext cx="1155923" cy="11533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8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88643F3-BEC9-7D4A-7167-CBF25A79412D}"/>
              </a:ext>
            </a:extLst>
          </p:cNvPr>
          <p:cNvSpPr/>
          <p:nvPr/>
        </p:nvSpPr>
        <p:spPr>
          <a:xfrm>
            <a:off x="7874000" y="1409700"/>
            <a:ext cx="1244600" cy="39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7EC75E-22EE-E51D-34AC-44ADFD1265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64" y="1074713"/>
            <a:ext cx="7764129" cy="57688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A9F3AA1-6FC6-03EF-6D93-BC8CC54DE94E}"/>
              </a:ext>
            </a:extLst>
          </p:cNvPr>
          <p:cNvGrpSpPr/>
          <p:nvPr/>
        </p:nvGrpSpPr>
        <p:grpSpPr>
          <a:xfrm>
            <a:off x="7764825" y="4853557"/>
            <a:ext cx="4801872" cy="1677926"/>
            <a:chOff x="6685278" y="1511389"/>
            <a:chExt cx="4801872" cy="1677926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0BA8A8E2-79BA-FB87-0066-6992FDAA348A}"/>
                </a:ext>
              </a:extLst>
            </p:cNvPr>
            <p:cNvSpPr txBox="1"/>
            <p:nvPr/>
          </p:nvSpPr>
          <p:spPr>
            <a:xfrm flipH="1">
              <a:off x="6685278" y="1511389"/>
              <a:ext cx="3595856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3200" spc="600" dirty="0">
                  <a:solidFill>
                    <a:schemeClr val="dk2">
                      <a:lumMod val="100000"/>
                    </a:schemeClr>
                  </a:solidFill>
                </a:rPr>
                <a:t>推荐算法流程图</a:t>
              </a:r>
              <a:endParaRPr lang="id-ID" altLang="id-ID" sz="3200" spc="600" dirty="0">
                <a:solidFill>
                  <a:schemeClr val="dk2">
                    <a:lumMod val="100000"/>
                  </a:schemeClr>
                </a:solidFill>
              </a:endParaRPr>
            </a:p>
          </p:txBody>
        </p:sp>
        <p:sp>
          <p:nvSpPr>
            <p:cNvPr id="6" name="Rounded Rectangle 25">
              <a:extLst>
                <a:ext uri="{FF2B5EF4-FFF2-40B4-BE49-F238E27FC236}">
                  <a16:creationId xmlns:a16="http://schemas.microsoft.com/office/drawing/2014/main" id="{BE7483CC-01DA-2BBE-610A-5E5892F3BD93}"/>
                </a:ext>
              </a:extLst>
            </p:cNvPr>
            <p:cNvSpPr/>
            <p:nvPr/>
          </p:nvSpPr>
          <p:spPr>
            <a:xfrm flipH="1">
              <a:off x="7817178" y="2342059"/>
              <a:ext cx="2546022" cy="990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endParaRPr lang="id-ID" altLang="id-ID">
                <a:solidFill>
                  <a:schemeClr val="lt1"/>
                </a:solidFill>
              </a:endParaRPr>
            </a:p>
          </p:txBody>
        </p:sp>
        <p:sp>
          <p:nvSpPr>
            <p:cNvPr id="8" name="Rounded Rectangle 26">
              <a:extLst>
                <a:ext uri="{FF2B5EF4-FFF2-40B4-BE49-F238E27FC236}">
                  <a16:creationId xmlns:a16="http://schemas.microsoft.com/office/drawing/2014/main" id="{0418E7DE-1C93-27DC-FE32-0C67E576DB38}"/>
                </a:ext>
              </a:extLst>
            </p:cNvPr>
            <p:cNvSpPr/>
            <p:nvPr/>
          </p:nvSpPr>
          <p:spPr>
            <a:xfrm flipH="1">
              <a:off x="6788146" y="2342059"/>
              <a:ext cx="887414" cy="990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endParaRPr lang="id-ID" altLang="id-ID">
                <a:solidFill>
                  <a:schemeClr val="lt1"/>
                </a:solidFill>
              </a:endParaRP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00543F89-483C-D5F1-8805-6938FB3D6275}"/>
                </a:ext>
              </a:extLst>
            </p:cNvPr>
            <p:cNvSpPr txBox="1"/>
            <p:nvPr/>
          </p:nvSpPr>
          <p:spPr>
            <a:xfrm>
              <a:off x="6685278" y="2807223"/>
              <a:ext cx="4801872" cy="3820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972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, 示意图&#10;&#10;描述已自动生成">
            <a:extLst>
              <a:ext uri="{FF2B5EF4-FFF2-40B4-BE49-F238E27FC236}">
                <a16:creationId xmlns:a16="http://schemas.microsoft.com/office/drawing/2014/main" id="{62B43435-1EAF-3281-1D3E-38837EEA4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74" y="110445"/>
            <a:ext cx="7427226" cy="674755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42A52F0A-93FE-4243-83B7-84727FCEC101}"/>
              </a:ext>
            </a:extLst>
          </p:cNvPr>
          <p:cNvSpPr txBox="1"/>
          <p:nvPr/>
        </p:nvSpPr>
        <p:spPr>
          <a:xfrm>
            <a:off x="523480" y="376360"/>
            <a:ext cx="65557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14400"/>
            <a:r>
              <a:rPr lang="en-US" altLang="zh-CN" sz="2800" b="1" dirty="0">
                <a:solidFill>
                  <a:schemeClr val="accent1"/>
                </a:solidFill>
                <a:latin typeface="思源黑体 CN Bold"/>
                <a:ea typeface="思源黑体 CN Bold"/>
              </a:rPr>
              <a:t>3.3.1 </a:t>
            </a:r>
            <a:r>
              <a:rPr lang="zh-CN" altLang="en-US" sz="2800" b="1" dirty="0">
                <a:solidFill>
                  <a:schemeClr val="accent1"/>
                </a:solidFill>
                <a:latin typeface="思源黑体 CN Bold"/>
                <a:ea typeface="思源黑体 CN Bold"/>
              </a:rPr>
              <a:t>用例图</a:t>
            </a:r>
            <a:endParaRPr lang="zh-CN" altLang="zh-CN" sz="2800" b="1" dirty="0">
              <a:solidFill>
                <a:schemeClr val="accent1"/>
              </a:solidFill>
              <a:latin typeface="思源黑体 CN Bold"/>
              <a:ea typeface="思源黑体 CN Bold"/>
            </a:endParaRP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27CDABCC-6AFF-B8FA-E0AD-30A5C3F6634C}"/>
              </a:ext>
            </a:extLst>
          </p:cNvPr>
          <p:cNvSpPr/>
          <p:nvPr/>
        </p:nvSpPr>
        <p:spPr>
          <a:xfrm>
            <a:off x="11036077" y="0"/>
            <a:ext cx="1155923" cy="11533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80"/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58E86165-AADE-81C3-FB4F-B7E2A173A64A}"/>
              </a:ext>
            </a:extLst>
          </p:cNvPr>
          <p:cNvSpPr txBox="1"/>
          <p:nvPr/>
        </p:nvSpPr>
        <p:spPr>
          <a:xfrm flipH="1">
            <a:off x="7220473" y="4727545"/>
            <a:ext cx="262123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3200" spc="600" dirty="0">
                <a:solidFill>
                  <a:schemeClr val="dk2">
                    <a:lumMod val="100000"/>
                  </a:schemeClr>
                </a:solidFill>
              </a:rPr>
              <a:t>用户用例图</a:t>
            </a:r>
            <a:endParaRPr lang="id-ID" altLang="id-ID" sz="3200" spc="600" dirty="0">
              <a:solidFill>
                <a:schemeClr val="dk2">
                  <a:lumMod val="100000"/>
                </a:schemeClr>
              </a:solidFill>
            </a:endParaRPr>
          </a:p>
        </p:txBody>
      </p:sp>
      <p:sp>
        <p:nvSpPr>
          <p:cNvPr id="6" name="Rounded Rectangle 13">
            <a:extLst>
              <a:ext uri="{FF2B5EF4-FFF2-40B4-BE49-F238E27FC236}">
                <a16:creationId xmlns:a16="http://schemas.microsoft.com/office/drawing/2014/main" id="{9CB20CE6-2638-E72D-5B91-8945EE77EC2A}"/>
              </a:ext>
            </a:extLst>
          </p:cNvPr>
          <p:cNvSpPr/>
          <p:nvPr/>
        </p:nvSpPr>
        <p:spPr>
          <a:xfrm flipH="1">
            <a:off x="8352373" y="5535654"/>
            <a:ext cx="3144506" cy="99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endParaRPr lang="id-ID" altLang="id-ID">
              <a:solidFill>
                <a:schemeClr val="lt1"/>
              </a:solidFill>
            </a:endParaRPr>
          </a:p>
        </p:txBody>
      </p:sp>
      <p:sp>
        <p:nvSpPr>
          <p:cNvPr id="8" name="Rounded Rectangle 14">
            <a:extLst>
              <a:ext uri="{FF2B5EF4-FFF2-40B4-BE49-F238E27FC236}">
                <a16:creationId xmlns:a16="http://schemas.microsoft.com/office/drawing/2014/main" id="{24CCC894-0890-BC4D-7926-8C468E9A0D11}"/>
              </a:ext>
            </a:extLst>
          </p:cNvPr>
          <p:cNvSpPr/>
          <p:nvPr/>
        </p:nvSpPr>
        <p:spPr>
          <a:xfrm flipH="1">
            <a:off x="7323341" y="5535654"/>
            <a:ext cx="887414" cy="99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endParaRPr lang="id-ID" altLang="id-ID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05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42A52F0A-93FE-4243-83B7-84727FCEC101}"/>
              </a:ext>
            </a:extLst>
          </p:cNvPr>
          <p:cNvSpPr txBox="1"/>
          <p:nvPr/>
        </p:nvSpPr>
        <p:spPr>
          <a:xfrm>
            <a:off x="523480" y="376360"/>
            <a:ext cx="65557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14400"/>
            <a:r>
              <a:rPr lang="en-US" altLang="zh-CN" sz="2800" b="1" dirty="0">
                <a:solidFill>
                  <a:schemeClr val="accent1"/>
                </a:solidFill>
                <a:latin typeface="思源黑体 CN Bold"/>
                <a:ea typeface="思源黑体 CN Bold"/>
              </a:rPr>
              <a:t>3.3.1 </a:t>
            </a:r>
            <a:r>
              <a:rPr lang="zh-CN" altLang="en-US" sz="2800" b="1" dirty="0">
                <a:solidFill>
                  <a:schemeClr val="accent1"/>
                </a:solidFill>
                <a:latin typeface="思源黑体 CN Bold"/>
                <a:ea typeface="思源黑体 CN Bold"/>
              </a:rPr>
              <a:t>用例图</a:t>
            </a:r>
            <a:endParaRPr lang="zh-CN" altLang="zh-CN" sz="2800" b="1" dirty="0">
              <a:solidFill>
                <a:schemeClr val="accent1"/>
              </a:solidFill>
              <a:latin typeface="思源黑体 CN Bold"/>
              <a:ea typeface="思源黑体 CN Bold"/>
            </a:endParaRP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27CDABCC-6AFF-B8FA-E0AD-30A5C3F6634C}"/>
              </a:ext>
            </a:extLst>
          </p:cNvPr>
          <p:cNvSpPr/>
          <p:nvPr/>
        </p:nvSpPr>
        <p:spPr>
          <a:xfrm>
            <a:off x="11036077" y="0"/>
            <a:ext cx="1155923" cy="11533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8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03B7C6-042B-6FCB-131A-248EDA5D3A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617" y="1414928"/>
            <a:ext cx="7815769" cy="487817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DD872620-1C80-7F0F-33BD-6343D62903C8}"/>
              </a:ext>
            </a:extLst>
          </p:cNvPr>
          <p:cNvSpPr txBox="1"/>
          <p:nvPr/>
        </p:nvSpPr>
        <p:spPr>
          <a:xfrm flipH="1">
            <a:off x="502173" y="1323945"/>
            <a:ext cx="310854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3200" spc="600" dirty="0">
                <a:solidFill>
                  <a:schemeClr val="dk2">
                    <a:lumMod val="100000"/>
                  </a:schemeClr>
                </a:solidFill>
              </a:rPr>
              <a:t>管理员用例图</a:t>
            </a:r>
            <a:endParaRPr lang="id-ID" altLang="id-ID" sz="3200" spc="600" dirty="0">
              <a:solidFill>
                <a:schemeClr val="dk2">
                  <a:lumMod val="100000"/>
                </a:schemeClr>
              </a:solidFill>
            </a:endParaRPr>
          </a:p>
        </p:txBody>
      </p:sp>
      <p:sp>
        <p:nvSpPr>
          <p:cNvPr id="6" name="Rounded Rectangle 13">
            <a:extLst>
              <a:ext uri="{FF2B5EF4-FFF2-40B4-BE49-F238E27FC236}">
                <a16:creationId xmlns:a16="http://schemas.microsoft.com/office/drawing/2014/main" id="{E19038EF-C0B3-8873-0E2D-85D77489046C}"/>
              </a:ext>
            </a:extLst>
          </p:cNvPr>
          <p:cNvSpPr/>
          <p:nvPr/>
        </p:nvSpPr>
        <p:spPr>
          <a:xfrm flipH="1">
            <a:off x="1634073" y="2132054"/>
            <a:ext cx="3144506" cy="99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endParaRPr lang="id-ID" altLang="id-ID">
              <a:solidFill>
                <a:schemeClr val="lt1"/>
              </a:solidFill>
            </a:endParaRPr>
          </a:p>
        </p:txBody>
      </p:sp>
      <p:sp>
        <p:nvSpPr>
          <p:cNvPr id="7" name="Rounded Rectangle 14">
            <a:extLst>
              <a:ext uri="{FF2B5EF4-FFF2-40B4-BE49-F238E27FC236}">
                <a16:creationId xmlns:a16="http://schemas.microsoft.com/office/drawing/2014/main" id="{FD222DDE-7714-AE70-E158-45588BC5E6E5}"/>
              </a:ext>
            </a:extLst>
          </p:cNvPr>
          <p:cNvSpPr/>
          <p:nvPr/>
        </p:nvSpPr>
        <p:spPr>
          <a:xfrm flipH="1">
            <a:off x="605041" y="2132054"/>
            <a:ext cx="887414" cy="99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endParaRPr lang="id-ID" altLang="id-ID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19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8" name="Picture 8" descr="The role of natural language processing in AI - University of York">
            <a:extLst>
              <a:ext uri="{FF2B5EF4-FFF2-40B4-BE49-F238E27FC236}">
                <a16:creationId xmlns:a16="http://schemas.microsoft.com/office/drawing/2014/main" id="{2DC2C095-32B6-A91D-B963-7215D8AAB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957" y="-20042"/>
            <a:ext cx="12227628" cy="6878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矩形 45">
            <a:extLst>
              <a:ext uri="{FF2B5EF4-FFF2-40B4-BE49-F238E27FC236}">
                <a16:creationId xmlns:a16="http://schemas.microsoft.com/office/drawing/2014/main" id="{0FDB6652-7F3A-416C-8FF1-BCC029B04265}"/>
              </a:ext>
            </a:extLst>
          </p:cNvPr>
          <p:cNvSpPr/>
          <p:nvPr/>
        </p:nvSpPr>
        <p:spPr>
          <a:xfrm>
            <a:off x="5848350" y="0"/>
            <a:ext cx="6542144" cy="6858000"/>
          </a:xfrm>
          <a:prstGeom prst="rect">
            <a:avLst/>
          </a:prstGeom>
          <a:gradFill flip="none" rotWithShape="1">
            <a:gsLst>
              <a:gs pos="25000">
                <a:schemeClr val="bg1">
                  <a:alpha val="0"/>
                </a:schemeClr>
              </a:gs>
              <a:gs pos="60000">
                <a:schemeClr val="bg1"/>
              </a:gs>
            </a:gsLst>
            <a:lin ang="600000" scaled="0"/>
          </a:gra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8AB19A45-F86A-4964-B468-4464875F2B55}"/>
              </a:ext>
            </a:extLst>
          </p:cNvPr>
          <p:cNvGrpSpPr/>
          <p:nvPr/>
        </p:nvGrpSpPr>
        <p:grpSpPr>
          <a:xfrm>
            <a:off x="1704110" y="0"/>
            <a:ext cx="10686384" cy="6858000"/>
            <a:chOff x="1704110" y="0"/>
            <a:chExt cx="10686384" cy="6858000"/>
          </a:xfrm>
        </p:grpSpPr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F258BB37-6DBC-4CC6-942A-2ED843E6A751}"/>
                </a:ext>
              </a:extLst>
            </p:cNvPr>
            <p:cNvSpPr/>
            <p:nvPr/>
          </p:nvSpPr>
          <p:spPr>
            <a:xfrm>
              <a:off x="1704110" y="0"/>
              <a:ext cx="10113818" cy="6858000"/>
            </a:xfrm>
            <a:custGeom>
              <a:avLst/>
              <a:gdLst>
                <a:gd name="connsiteX0" fmla="*/ 0 w 10113818"/>
                <a:gd name="connsiteY0" fmla="*/ 0 h 6858000"/>
                <a:gd name="connsiteX1" fmla="*/ 10113818 w 10113818"/>
                <a:gd name="connsiteY1" fmla="*/ 0 h 6858000"/>
                <a:gd name="connsiteX2" fmla="*/ 10113818 w 10113818"/>
                <a:gd name="connsiteY2" fmla="*/ 6858000 h 6858000"/>
                <a:gd name="connsiteX3" fmla="*/ 0 w 10113818"/>
                <a:gd name="connsiteY3" fmla="*/ 6858000 h 6858000"/>
                <a:gd name="connsiteX4" fmla="*/ 0 w 10113818"/>
                <a:gd name="connsiteY4" fmla="*/ 6857554 h 6858000"/>
                <a:gd name="connsiteX5" fmla="*/ 972253 w 10113818"/>
                <a:gd name="connsiteY5" fmla="*/ 6857554 h 6858000"/>
                <a:gd name="connsiteX6" fmla="*/ 4931206 w 10113818"/>
                <a:gd name="connsiteY6" fmla="*/ 447 h 6858000"/>
                <a:gd name="connsiteX7" fmla="*/ 0 w 10113818"/>
                <a:gd name="connsiteY7" fmla="*/ 44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13818" h="6858000">
                  <a:moveTo>
                    <a:pt x="0" y="0"/>
                  </a:moveTo>
                  <a:lnTo>
                    <a:pt x="10113818" y="0"/>
                  </a:lnTo>
                  <a:lnTo>
                    <a:pt x="10113818" y="6858000"/>
                  </a:lnTo>
                  <a:lnTo>
                    <a:pt x="0" y="6858000"/>
                  </a:lnTo>
                  <a:lnTo>
                    <a:pt x="0" y="6857554"/>
                  </a:lnTo>
                  <a:lnTo>
                    <a:pt x="972253" y="6857554"/>
                  </a:lnTo>
                  <a:lnTo>
                    <a:pt x="4931206" y="447"/>
                  </a:lnTo>
                  <a:lnTo>
                    <a:pt x="0" y="4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</a:gradFill>
            <a:ln>
              <a:noFill/>
            </a:ln>
          </p:spPr>
          <p:txBody>
            <a:bodyPr vert="horz" wrap="square" lIns="91440" tIns="45720" rIns="91440" bIns="45720" numCol="1" spcCol="0" anchor="ctr" anchorCtr="0"/>
            <a:lstStyle/>
            <a:p>
              <a:pPr algn="ctr"/>
              <a:endParaRPr lang="zh-CN" altLang="zh-CN">
                <a:solidFill>
                  <a:schemeClr val="lt1"/>
                </a:solidFill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A8440908-0AC8-4BF7-A1A1-D1368AC0BADC}"/>
                </a:ext>
              </a:extLst>
            </p:cNvPr>
            <p:cNvSpPr/>
            <p:nvPr/>
          </p:nvSpPr>
          <p:spPr>
            <a:xfrm>
              <a:off x="2276676" y="0"/>
              <a:ext cx="10113818" cy="6858000"/>
            </a:xfrm>
            <a:custGeom>
              <a:avLst/>
              <a:gdLst>
                <a:gd name="connsiteX0" fmla="*/ 0 w 10113818"/>
                <a:gd name="connsiteY0" fmla="*/ 0 h 6858000"/>
                <a:gd name="connsiteX1" fmla="*/ 10113818 w 10113818"/>
                <a:gd name="connsiteY1" fmla="*/ 0 h 6858000"/>
                <a:gd name="connsiteX2" fmla="*/ 10113818 w 10113818"/>
                <a:gd name="connsiteY2" fmla="*/ 6858000 h 6858000"/>
                <a:gd name="connsiteX3" fmla="*/ 0 w 10113818"/>
                <a:gd name="connsiteY3" fmla="*/ 6858000 h 6858000"/>
                <a:gd name="connsiteX4" fmla="*/ 0 w 10113818"/>
                <a:gd name="connsiteY4" fmla="*/ 6857554 h 6858000"/>
                <a:gd name="connsiteX5" fmla="*/ 972253 w 10113818"/>
                <a:gd name="connsiteY5" fmla="*/ 6857554 h 6858000"/>
                <a:gd name="connsiteX6" fmla="*/ 4931206 w 10113818"/>
                <a:gd name="connsiteY6" fmla="*/ 447 h 6858000"/>
                <a:gd name="connsiteX7" fmla="*/ 0 w 10113818"/>
                <a:gd name="connsiteY7" fmla="*/ 44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13818" h="6858000">
                  <a:moveTo>
                    <a:pt x="0" y="0"/>
                  </a:moveTo>
                  <a:lnTo>
                    <a:pt x="10113818" y="0"/>
                  </a:lnTo>
                  <a:lnTo>
                    <a:pt x="10113818" y="6858000"/>
                  </a:lnTo>
                  <a:lnTo>
                    <a:pt x="0" y="6858000"/>
                  </a:lnTo>
                  <a:lnTo>
                    <a:pt x="0" y="6857554"/>
                  </a:lnTo>
                  <a:lnTo>
                    <a:pt x="972253" y="6857554"/>
                  </a:lnTo>
                  <a:lnTo>
                    <a:pt x="4931206" y="447"/>
                  </a:lnTo>
                  <a:lnTo>
                    <a:pt x="0" y="4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spcCol="0" anchor="ctr" anchorCtr="0"/>
            <a:lstStyle/>
            <a:p>
              <a:pPr algn="ctr"/>
              <a:endParaRPr lang="zh-CN" altLang="zh-CN">
                <a:solidFill>
                  <a:schemeClr val="lt1"/>
                </a:solidFill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50B284DA-DC05-4CC3-A81E-B6373C587A72}"/>
              </a:ext>
            </a:extLst>
          </p:cNvPr>
          <p:cNvSpPr txBox="1"/>
          <p:nvPr/>
        </p:nvSpPr>
        <p:spPr>
          <a:xfrm>
            <a:off x="10823396" y="3689498"/>
            <a:ext cx="10284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5400" dirty="0">
                <a:solidFill>
                  <a:schemeClr val="accent1"/>
                </a:solidFill>
              </a:rPr>
              <a:t>目录</a:t>
            </a:r>
            <a:endParaRPr lang="en-US" altLang="en-US" sz="5400" dirty="0">
              <a:solidFill>
                <a:schemeClr val="accent1"/>
              </a:solidFill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FEF1855D-384B-41D1-B384-A98069A1BD58}"/>
              </a:ext>
            </a:extLst>
          </p:cNvPr>
          <p:cNvGrpSpPr/>
          <p:nvPr/>
        </p:nvGrpSpPr>
        <p:grpSpPr>
          <a:xfrm>
            <a:off x="6660857" y="1014762"/>
            <a:ext cx="4724538" cy="1434349"/>
            <a:chOff x="7167668" y="1152127"/>
            <a:chExt cx="3666606" cy="923451"/>
          </a:xfrm>
        </p:grpSpPr>
        <p:sp>
          <p:nvSpPr>
            <p:cNvPr id="32" name="矩形 31" descr="e7d195523061f1c0cef09ac28eaae964ec9988a5cce77c8b8C1E4685C6E6B40CD7615480512384A61EE159C6FE0045D14B61E85D0A95589D558B81FFC809322ACC20DC2254D928200A3EA0841B8B1814D46540F92FDE0CC7D2E4FED8FEEFC6C9A68F4EFD8E967F607C3A4874F08B710D4B9EDAF2198A37174DB562817F68A467C4A8AF4E469EC69C">
              <a:extLst>
                <a:ext uri="{FF2B5EF4-FFF2-40B4-BE49-F238E27FC236}">
                  <a16:creationId xmlns:a16="http://schemas.microsoft.com/office/drawing/2014/main" id="{E51BA709-6869-4ACC-8F5E-D1E288F4103A}"/>
                </a:ext>
              </a:extLst>
            </p:cNvPr>
            <p:cNvSpPr/>
            <p:nvPr/>
          </p:nvSpPr>
          <p:spPr>
            <a:xfrm>
              <a:off x="7700135" y="1267544"/>
              <a:ext cx="3134139" cy="4161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chemeClr val="accent3"/>
                </a:buClr>
              </a:pPr>
              <a:r>
                <a:rPr lang="zh-CN" altLang="en-US" sz="3600" dirty="0">
                  <a:solidFill>
                    <a:schemeClr val="accent1"/>
                  </a:solidFill>
                </a:rPr>
                <a:t>研究背景</a:t>
              </a:r>
              <a:endParaRPr lang="en-US" altLang="en-US" sz="3200" dirty="0">
                <a:solidFill>
                  <a:schemeClr val="accent1"/>
                </a:solidFill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14B0EF94-BB89-421C-A2A6-24BB4712562A}"/>
                </a:ext>
              </a:extLst>
            </p:cNvPr>
            <p:cNvSpPr txBox="1"/>
            <p:nvPr/>
          </p:nvSpPr>
          <p:spPr>
            <a:xfrm>
              <a:off x="7167668" y="1152127"/>
              <a:ext cx="580923" cy="9234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sz="5400">
                  <a:solidFill>
                    <a:schemeClr val="accent1"/>
                  </a:solidFill>
                </a:rPr>
                <a:t>1</a:t>
              </a:r>
              <a:endParaRPr lang="zh-CN" altLang="zh-CN" sz="5400">
                <a:solidFill>
                  <a:schemeClr val="accent1"/>
                </a:solidFill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67F82478-547A-4D38-8894-C48F6DD3B9D6}"/>
              </a:ext>
            </a:extLst>
          </p:cNvPr>
          <p:cNvGrpSpPr/>
          <p:nvPr/>
        </p:nvGrpSpPr>
        <p:grpSpPr>
          <a:xfrm>
            <a:off x="6092671" y="2217436"/>
            <a:ext cx="4730725" cy="1434349"/>
            <a:chOff x="6384125" y="2071332"/>
            <a:chExt cx="3671409" cy="923451"/>
          </a:xfrm>
        </p:grpSpPr>
        <p:sp>
          <p:nvSpPr>
            <p:cNvPr id="35" name="矩形 34" descr="e7d195523061f1c0cef09ac28eaae964ec9988a5cce77c8b8C1E4685C6E6B40CD7615480512384A61EE159C6FE0045D14B61E85D0A95589D558B81FFC809322ACC20DC2254D928200A3EA0841B8B1814D46540F92FDE0CC7D2E4FED8FEEFC6C9A68F4EFD8E967F607C3A4874F08B710D4B9EDAF2198A37174DB562817F68A467C4A8AF4E469EC69C">
              <a:extLst>
                <a:ext uri="{FF2B5EF4-FFF2-40B4-BE49-F238E27FC236}">
                  <a16:creationId xmlns:a16="http://schemas.microsoft.com/office/drawing/2014/main" id="{BF24B6E6-680D-432F-8EE1-F1B141166E14}"/>
                </a:ext>
              </a:extLst>
            </p:cNvPr>
            <p:cNvSpPr/>
            <p:nvPr/>
          </p:nvSpPr>
          <p:spPr>
            <a:xfrm>
              <a:off x="6921396" y="2186749"/>
              <a:ext cx="3134138" cy="4161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B4FC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05399F"/>
                  </a:solidFill>
                  <a:effectLst/>
                  <a:uLnTx/>
                  <a:uFillTx/>
                  <a:latin typeface="思源黑体 CN Light"/>
                  <a:cs typeface="+mn-cs"/>
                </a:rPr>
                <a:t>文献综述</a:t>
              </a:r>
              <a:endPara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5399F"/>
                </a:solidFill>
                <a:effectLst/>
                <a:uLnTx/>
                <a:uFillTx/>
                <a:latin typeface="思源黑体 CN Light"/>
                <a:cs typeface="+mn-cs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900A8DA5-0D3A-40A4-93EB-C7483CCC303D}"/>
                </a:ext>
              </a:extLst>
            </p:cNvPr>
            <p:cNvSpPr txBox="1"/>
            <p:nvPr/>
          </p:nvSpPr>
          <p:spPr>
            <a:xfrm>
              <a:off x="6384125" y="2071332"/>
              <a:ext cx="580923" cy="9234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sz="5400">
                  <a:solidFill>
                    <a:schemeClr val="accent1"/>
                  </a:solidFill>
                </a:rPr>
                <a:t>2</a:t>
              </a:r>
              <a:endParaRPr lang="zh-CN" altLang="zh-CN" sz="5400">
                <a:solidFill>
                  <a:schemeClr val="accent1"/>
                </a:solidFill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10D889EC-3266-453B-913A-71756100CCE3}"/>
              </a:ext>
            </a:extLst>
          </p:cNvPr>
          <p:cNvGrpSpPr/>
          <p:nvPr/>
        </p:nvGrpSpPr>
        <p:grpSpPr>
          <a:xfrm>
            <a:off x="5529078" y="3408959"/>
            <a:ext cx="4724806" cy="1434349"/>
            <a:chOff x="5889381" y="3056083"/>
            <a:chExt cx="3666815" cy="923451"/>
          </a:xfrm>
        </p:grpSpPr>
        <p:sp>
          <p:nvSpPr>
            <p:cNvPr id="38" name="矩形 37" descr="e7d195523061f1c0cef09ac28eaae964ec9988a5cce77c8b8C1E4685C6E6B40CD7615480512384A61EE159C6FE0045D14B61E85D0A95589D558B81FFC809322ACC20DC2254D928200A3EA0841B8B1814D46540F92FDE0CC7D2E4FED8FEEFC6C9A68F4EFD8E967F607C3A4874F08B710D4B9EDAF2198A37174DB562817F68A467C4A8AF4E469EC69C">
              <a:extLst>
                <a:ext uri="{FF2B5EF4-FFF2-40B4-BE49-F238E27FC236}">
                  <a16:creationId xmlns:a16="http://schemas.microsoft.com/office/drawing/2014/main" id="{CBF3DB76-806C-4509-9521-600C0098C308}"/>
                </a:ext>
              </a:extLst>
            </p:cNvPr>
            <p:cNvSpPr/>
            <p:nvPr/>
          </p:nvSpPr>
          <p:spPr>
            <a:xfrm>
              <a:off x="6422058" y="3171500"/>
              <a:ext cx="3134138" cy="4161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B4FC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05399F"/>
                  </a:solidFill>
                  <a:effectLst/>
                  <a:uLnTx/>
                  <a:uFillTx/>
                  <a:latin typeface="思源黑体 CN Light"/>
                  <a:cs typeface="+mn-cs"/>
                </a:rPr>
                <a:t>技术路线</a:t>
              </a:r>
              <a:endPara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5399F"/>
                </a:solidFill>
                <a:effectLst/>
                <a:uLnTx/>
                <a:uFillTx/>
                <a:latin typeface="思源黑体 CN Light"/>
                <a:cs typeface="+mn-cs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76AECF59-8A32-426F-9121-F9B91FDA8754}"/>
                </a:ext>
              </a:extLst>
            </p:cNvPr>
            <p:cNvSpPr txBox="1"/>
            <p:nvPr/>
          </p:nvSpPr>
          <p:spPr>
            <a:xfrm>
              <a:off x="5889381" y="3056083"/>
              <a:ext cx="580921" cy="9234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sz="5400">
                  <a:solidFill>
                    <a:schemeClr val="accent1"/>
                  </a:solidFill>
                </a:rPr>
                <a:t>3</a:t>
              </a:r>
              <a:endParaRPr lang="zh-CN" altLang="zh-CN" sz="5400">
                <a:solidFill>
                  <a:schemeClr val="accent1"/>
                </a:solidFill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1000DCA0-6747-446B-8199-110973E74068}"/>
              </a:ext>
            </a:extLst>
          </p:cNvPr>
          <p:cNvGrpSpPr/>
          <p:nvPr/>
        </p:nvGrpSpPr>
        <p:grpSpPr>
          <a:xfrm>
            <a:off x="4947784" y="4522433"/>
            <a:ext cx="4747622" cy="1434349"/>
            <a:chOff x="5372338" y="4042389"/>
            <a:chExt cx="3684522" cy="923449"/>
          </a:xfrm>
        </p:grpSpPr>
        <p:sp>
          <p:nvSpPr>
            <p:cNvPr id="41" name="矩形 40" descr="e7d195523061f1c0cef09ac28eaae964ec9988a5cce77c8b8C1E4685C6E6B40CD7615480512384A61EE159C6FE0045D14B61E85D0A95589D558B81FFC809322ACC20DC2254D928200A3EA0841B8B1814D46540F92FDE0CC7D2E4FED8FEEFC6C9A68F4EFD8E967F607C3A4874F08B710D4B9EDAF2198A37174DB562817F68A467C4A8AF4E469EC69C">
              <a:extLst>
                <a:ext uri="{FF2B5EF4-FFF2-40B4-BE49-F238E27FC236}">
                  <a16:creationId xmlns:a16="http://schemas.microsoft.com/office/drawing/2014/main" id="{3E818A16-2152-42A2-91AF-6A4C68BCF644}"/>
                </a:ext>
              </a:extLst>
            </p:cNvPr>
            <p:cNvSpPr/>
            <p:nvPr/>
          </p:nvSpPr>
          <p:spPr>
            <a:xfrm>
              <a:off x="5922721" y="4156252"/>
              <a:ext cx="3134139" cy="416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B4FC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05399F"/>
                  </a:solidFill>
                  <a:effectLst/>
                  <a:uLnTx/>
                  <a:uFillTx/>
                  <a:latin typeface="思源黑体 CN Light"/>
                  <a:cs typeface="+mn-cs"/>
                </a:rPr>
                <a:t>进度安排</a:t>
              </a:r>
              <a:endPara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5399F"/>
                </a:solidFill>
                <a:effectLst/>
                <a:uLnTx/>
                <a:uFillTx/>
                <a:latin typeface="思源黑体 CN Light"/>
                <a:cs typeface="+mn-cs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5233B623-9593-45B8-9B08-94AED46A5336}"/>
                </a:ext>
              </a:extLst>
            </p:cNvPr>
            <p:cNvSpPr txBox="1"/>
            <p:nvPr/>
          </p:nvSpPr>
          <p:spPr>
            <a:xfrm>
              <a:off x="5372338" y="4042389"/>
              <a:ext cx="580923" cy="9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sz="5400">
                  <a:solidFill>
                    <a:schemeClr val="accent1"/>
                  </a:solidFill>
                </a:rPr>
                <a:t>4</a:t>
              </a:r>
              <a:endParaRPr lang="zh-CN" altLang="zh-CN" sz="5400">
                <a:solidFill>
                  <a:schemeClr val="accent1"/>
                </a:solidFill>
              </a:endParaRPr>
            </a:p>
          </p:txBody>
        </p:sp>
      </p:grpSp>
      <p:sp>
        <p:nvSpPr>
          <p:cNvPr id="2" name="object 5">
            <a:extLst>
              <a:ext uri="{FF2B5EF4-FFF2-40B4-BE49-F238E27FC236}">
                <a16:creationId xmlns:a16="http://schemas.microsoft.com/office/drawing/2014/main" id="{3CC1AAF8-8D31-61CF-914A-306138D55942}"/>
              </a:ext>
            </a:extLst>
          </p:cNvPr>
          <p:cNvSpPr/>
          <p:nvPr/>
        </p:nvSpPr>
        <p:spPr>
          <a:xfrm>
            <a:off x="11230191" y="0"/>
            <a:ext cx="1155923" cy="11533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80"/>
          </a:p>
        </p:txBody>
      </p:sp>
    </p:spTree>
    <p:extLst>
      <p:ext uri="{BB962C8B-B14F-4D97-AF65-F5344CB8AC3E}">
        <p14:creationId xmlns:p14="http://schemas.microsoft.com/office/powerpoint/2010/main" val="274428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42A52F0A-93FE-4243-83B7-84727FCEC101}"/>
              </a:ext>
            </a:extLst>
          </p:cNvPr>
          <p:cNvSpPr txBox="1"/>
          <p:nvPr/>
        </p:nvSpPr>
        <p:spPr>
          <a:xfrm>
            <a:off x="523480" y="376360"/>
            <a:ext cx="65557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14400"/>
            <a:r>
              <a:rPr lang="en-US" altLang="zh-CN" sz="2800" b="1" dirty="0">
                <a:solidFill>
                  <a:schemeClr val="accent1"/>
                </a:solidFill>
                <a:latin typeface="思源黑体 CN Bold"/>
                <a:ea typeface="思源黑体 CN Bold"/>
              </a:rPr>
              <a:t>3.3.2 </a:t>
            </a:r>
            <a:r>
              <a:rPr lang="zh-CN" altLang="en-US" sz="2800" b="1" dirty="0">
                <a:solidFill>
                  <a:schemeClr val="accent1"/>
                </a:solidFill>
                <a:latin typeface="思源黑体 CN Bold"/>
                <a:ea typeface="思源黑体 CN Bold"/>
              </a:rPr>
              <a:t>系统功能模块简介</a:t>
            </a:r>
            <a:endParaRPr lang="zh-CN" altLang="zh-CN" sz="2800" b="1" dirty="0">
              <a:solidFill>
                <a:schemeClr val="accent1"/>
              </a:solidFill>
              <a:latin typeface="思源黑体 CN Bold"/>
              <a:ea typeface="思源黑体 CN Bold"/>
            </a:endParaRP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27CDABCC-6AFF-B8FA-E0AD-30A5C3F6634C}"/>
              </a:ext>
            </a:extLst>
          </p:cNvPr>
          <p:cNvSpPr/>
          <p:nvPr/>
        </p:nvSpPr>
        <p:spPr>
          <a:xfrm>
            <a:off x="11036077" y="0"/>
            <a:ext cx="1155923" cy="11533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80" dirty="0"/>
          </a:p>
        </p:txBody>
      </p:sp>
      <p:pic>
        <p:nvPicPr>
          <p:cNvPr id="3" name="图片 2" descr="图示, 示意图&#10;&#10;描述已自动生成">
            <a:extLst>
              <a:ext uri="{FF2B5EF4-FFF2-40B4-BE49-F238E27FC236}">
                <a16:creationId xmlns:a16="http://schemas.microsoft.com/office/drawing/2014/main" id="{819B59E8-F6F3-99EF-E7C5-0D972E13F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899580"/>
            <a:ext cx="7353300" cy="57544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520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 descr="Survey finds most Canadians enjoy working from home, but what are the pros  and cons? | CTV News">
            <a:extLst>
              <a:ext uri="{FF2B5EF4-FFF2-40B4-BE49-F238E27FC236}">
                <a16:creationId xmlns:a16="http://schemas.microsoft.com/office/drawing/2014/main" id="{3FDF5A1D-4A86-ECF7-7BC8-D1E93F8AA6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59"/>
          <a:stretch/>
        </p:blipFill>
        <p:spPr bwMode="auto">
          <a:xfrm>
            <a:off x="2311400" y="0"/>
            <a:ext cx="9880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6544233-1899-498E-9F4D-C7CF2FE2C1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29" t="5683" b="4258"/>
          <a:stretch/>
        </p:blipFill>
        <p:spPr>
          <a:xfrm>
            <a:off x="0" y="0"/>
            <a:ext cx="8778240" cy="6853564"/>
          </a:xfrm>
          <a:prstGeom prst="rect">
            <a:avLst/>
          </a:prstGeom>
        </p:spPr>
      </p:pic>
      <p:sp>
        <p:nvSpPr>
          <p:cNvPr id="13" name="矩形8435759">
            <a:extLst>
              <a:ext uri="{FF2B5EF4-FFF2-40B4-BE49-F238E27FC236}">
                <a16:creationId xmlns:a16="http://schemas.microsoft.com/office/drawing/2014/main" id="{860C15F3-EC23-4C37-953F-30C7234BFAC5}"/>
              </a:ext>
            </a:extLst>
          </p:cNvPr>
          <p:cNvSpPr/>
          <p:nvPr/>
        </p:nvSpPr>
        <p:spPr>
          <a:xfrm>
            <a:off x="1034735" y="3076503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4000" dirty="0">
                <a:solidFill>
                  <a:schemeClr val="bg1"/>
                </a:solidFill>
                <a:latin typeface="思源黑体 CN Regular"/>
                <a:ea typeface="思源黑体 CN Regular"/>
              </a:rPr>
              <a:t>进度安排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EA1611E-840B-4CC2-9130-DB8B87F828ED}"/>
              </a:ext>
            </a:extLst>
          </p:cNvPr>
          <p:cNvSpPr/>
          <p:nvPr/>
        </p:nvSpPr>
        <p:spPr>
          <a:xfrm>
            <a:off x="2510304" y="2864259"/>
            <a:ext cx="1837411" cy="88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19" name="文本框矩形8435759"/>
          <p:cNvSpPr txBox="1"/>
          <p:nvPr/>
        </p:nvSpPr>
        <p:spPr>
          <a:xfrm>
            <a:off x="1034735" y="1840449"/>
            <a:ext cx="1479550" cy="1428750"/>
          </a:xfrm>
          <a:prstGeom prst="rect">
            <a:avLst/>
          </a:prstGeom>
          <a:noFill/>
          <a:ln>
            <a:noFill/>
          </a:ln>
        </p:spPr>
        <p:txBody>
          <a:bodyPr wrap="square" anchor="b">
            <a:spAutoFit/>
          </a:bodyPr>
          <a:lstStyle/>
          <a:p>
            <a:pPr lvl="0"/>
            <a:r>
              <a:rPr lang="en-US" altLang="en-US" sz="8800" spc="100">
                <a:solidFill>
                  <a:srgbClr val="FFFFFF"/>
                </a:solidFill>
                <a:latin typeface="思源黑体 CN Heavy"/>
                <a:ea typeface="思源黑体 CN Heavy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544986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33">
            <a:extLst>
              <a:ext uri="{FF2B5EF4-FFF2-40B4-BE49-F238E27FC236}">
                <a16:creationId xmlns:a16="http://schemas.microsoft.com/office/drawing/2014/main" id="{8B2BBDD9-D282-9156-98BD-40DF37AF47D1}"/>
              </a:ext>
            </a:extLst>
          </p:cNvPr>
          <p:cNvSpPr/>
          <p:nvPr/>
        </p:nvSpPr>
        <p:spPr>
          <a:xfrm>
            <a:off x="-2172" y="3861593"/>
            <a:ext cx="6400491" cy="104674"/>
          </a:xfrm>
          <a:prstGeom prst="rect">
            <a:avLst/>
          </a:prstGeom>
          <a:solidFill>
            <a:srgbClr val="92D050"/>
          </a:solidFill>
          <a:ln w="12700">
            <a:miter/>
          </a:ln>
        </p:spPr>
        <p:txBody>
          <a:bodyPr lIns="22860" rIns="22860" anchor="ctr"/>
          <a:lstStyle/>
          <a:p>
            <a:pPr algn="ctr" defTabSz="608965">
              <a:defRPr>
                <a:solidFill>
                  <a:srgbClr val="FFFFFF"/>
                </a:solidFill>
                <a:latin typeface="思源黑体 CN Heavy"/>
                <a:ea typeface="思源黑体 CN Normal"/>
              </a:defRPr>
            </a:pPr>
            <a:endParaRPr sz="2400" kern="0">
              <a:solidFill>
                <a:srgbClr val="FFFFFF"/>
              </a:solidFill>
            </a:endParaRPr>
          </a:p>
        </p:txBody>
      </p:sp>
      <p:sp>
        <p:nvSpPr>
          <p:cNvPr id="83" name="Shape 333"/>
          <p:cNvSpPr/>
          <p:nvPr/>
        </p:nvSpPr>
        <p:spPr>
          <a:xfrm>
            <a:off x="6315799" y="3866016"/>
            <a:ext cx="5876201" cy="96763"/>
          </a:xfrm>
          <a:prstGeom prst="rect">
            <a:avLst/>
          </a:prstGeom>
          <a:solidFill>
            <a:srgbClr val="DBDBDB"/>
          </a:solidFill>
          <a:ln w="12700">
            <a:miter/>
          </a:ln>
        </p:spPr>
        <p:txBody>
          <a:bodyPr lIns="22860" rIns="22860" anchor="ctr"/>
          <a:lstStyle/>
          <a:p>
            <a:pPr algn="ctr" defTabSz="608965">
              <a:defRPr>
                <a:solidFill>
                  <a:srgbClr val="FFFFFF"/>
                </a:solidFill>
                <a:latin typeface="思源黑体 CN Heavy"/>
                <a:ea typeface="思源黑体 CN Normal"/>
              </a:defRPr>
            </a:pPr>
            <a:endParaRPr sz="2400" kern="0">
              <a:solidFill>
                <a:srgbClr val="FFFFFF"/>
              </a:solidFill>
            </a:endParaRPr>
          </a:p>
        </p:txBody>
      </p:sp>
      <p:sp>
        <p:nvSpPr>
          <p:cNvPr id="84" name="Shape 334"/>
          <p:cNvSpPr/>
          <p:nvPr/>
        </p:nvSpPr>
        <p:spPr>
          <a:xfrm>
            <a:off x="788788" y="3838675"/>
            <a:ext cx="176369" cy="176415"/>
          </a:xfrm>
          <a:prstGeom prst="ellipse">
            <a:avLst/>
          </a:prstGeom>
          <a:solidFill>
            <a:srgbClr val="FFFFFF"/>
          </a:solidFill>
          <a:ln w="38100">
            <a:solidFill>
              <a:srgbClr val="92D050"/>
            </a:solidFill>
            <a:bevel/>
          </a:ln>
        </p:spPr>
        <p:txBody>
          <a:bodyPr lIns="22860" rIns="22860" anchor="ctr"/>
          <a:lstStyle/>
          <a:p>
            <a:pPr algn="ctr" defTabSz="608965">
              <a:defRPr>
                <a:solidFill>
                  <a:srgbClr val="FFFFFF"/>
                </a:solidFill>
                <a:latin typeface="思源黑体 CN Heavy"/>
                <a:ea typeface="思源黑体 CN Normal"/>
              </a:defRPr>
            </a:pPr>
            <a:endParaRPr sz="2400" kern="0">
              <a:solidFill>
                <a:srgbClr val="FFFFFF"/>
              </a:solidFill>
            </a:endParaRPr>
          </a:p>
        </p:txBody>
      </p:sp>
      <p:sp>
        <p:nvSpPr>
          <p:cNvPr id="86" name="Shape 336"/>
          <p:cNvSpPr/>
          <p:nvPr/>
        </p:nvSpPr>
        <p:spPr>
          <a:xfrm>
            <a:off x="3714862" y="3828898"/>
            <a:ext cx="176369" cy="176415"/>
          </a:xfrm>
          <a:prstGeom prst="ellipse">
            <a:avLst/>
          </a:prstGeom>
          <a:solidFill>
            <a:srgbClr val="FFFFFF"/>
          </a:solidFill>
          <a:ln w="38100">
            <a:solidFill>
              <a:srgbClr val="92D050"/>
            </a:solidFill>
            <a:bevel/>
          </a:ln>
        </p:spPr>
        <p:txBody>
          <a:bodyPr lIns="22860" rIns="22860" anchor="ctr"/>
          <a:lstStyle/>
          <a:p>
            <a:pPr algn="ctr" defTabSz="608965">
              <a:defRPr>
                <a:solidFill>
                  <a:srgbClr val="FFFFFF"/>
                </a:solidFill>
                <a:latin typeface="思源黑体 CN Heavy"/>
                <a:ea typeface="思源黑体 CN Normal"/>
              </a:defRPr>
            </a:pPr>
            <a:endParaRPr sz="2400" kern="0">
              <a:solidFill>
                <a:srgbClr val="FFFFFF"/>
              </a:solidFill>
            </a:endParaRPr>
          </a:p>
        </p:txBody>
      </p:sp>
      <p:sp>
        <p:nvSpPr>
          <p:cNvPr id="88" name="Shape 338"/>
          <p:cNvSpPr/>
          <p:nvPr/>
        </p:nvSpPr>
        <p:spPr>
          <a:xfrm rot="10800000">
            <a:off x="3542802" y="4198939"/>
            <a:ext cx="521168" cy="771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521168" h="771823">
                <a:moveTo>
                  <a:pt x="521168" y="260562"/>
                </a:moveTo>
                <a:cubicBezTo>
                  <a:pt x="521168" y="115916"/>
                  <a:pt x="405353" y="0"/>
                  <a:pt x="260656" y="0"/>
                </a:cubicBezTo>
                <a:cubicBezTo>
                  <a:pt x="115815" y="0"/>
                  <a:pt x="0" y="115916"/>
                  <a:pt x="0" y="260562"/>
                </a:cubicBezTo>
                <a:cubicBezTo>
                  <a:pt x="0" y="332956"/>
                  <a:pt x="29026" y="395631"/>
                  <a:pt x="72433" y="443798"/>
                </a:cubicBezTo>
                <a:cubicBezTo>
                  <a:pt x="72433" y="443798"/>
                  <a:pt x="226853" y="593375"/>
                  <a:pt x="255879" y="771823"/>
                </a:cubicBezTo>
                <a:cubicBezTo>
                  <a:pt x="265458" y="771823"/>
                  <a:pt x="265458" y="771823"/>
                  <a:pt x="265458" y="771823"/>
                </a:cubicBezTo>
                <a:cubicBezTo>
                  <a:pt x="270235" y="771823"/>
                  <a:pt x="270235" y="771823"/>
                  <a:pt x="270235" y="771823"/>
                </a:cubicBezTo>
                <a:cubicBezTo>
                  <a:pt x="299261" y="593375"/>
                  <a:pt x="448904" y="443798"/>
                  <a:pt x="448904" y="443798"/>
                </a:cubicBezTo>
                <a:cubicBezTo>
                  <a:pt x="497088" y="395631"/>
                  <a:pt x="521168" y="332956"/>
                  <a:pt x="521168" y="260562"/>
                </a:cubicBezTo>
              </a:path>
            </a:pathLst>
          </a:custGeom>
          <a:solidFill>
            <a:schemeClr val="accent2">
              <a:lumMod val="100000"/>
            </a:schemeClr>
          </a:solidFill>
          <a:ln w="12700">
            <a:miter/>
          </a:ln>
        </p:spPr>
        <p:txBody>
          <a:bodyPr lIns="22860" rIns="22860" anchor="ctr"/>
          <a:lstStyle/>
          <a:p>
            <a:pPr defTabSz="608965">
              <a:defRPr>
                <a:latin typeface="思源黑体 CN Heavy"/>
                <a:ea typeface="思源黑体 CN Normal"/>
              </a:defRPr>
            </a:pPr>
            <a:endParaRPr sz="2400" kern="0">
              <a:solidFill>
                <a:srgbClr val="91969B"/>
              </a:solidFill>
            </a:endParaRPr>
          </a:p>
        </p:txBody>
      </p:sp>
      <p:sp>
        <p:nvSpPr>
          <p:cNvPr id="89" name="Shape 339"/>
          <p:cNvSpPr/>
          <p:nvPr/>
        </p:nvSpPr>
        <p:spPr>
          <a:xfrm>
            <a:off x="3643815" y="4539941"/>
            <a:ext cx="326027" cy="326112"/>
          </a:xfrm>
          <a:prstGeom prst="ellipse">
            <a:avLst/>
          </a:prstGeom>
          <a:solidFill>
            <a:srgbClr val="FFFFFF"/>
          </a:solidFill>
          <a:ln w="12700">
            <a:miter/>
          </a:ln>
        </p:spPr>
        <p:txBody>
          <a:bodyPr lIns="22860" rIns="22860" anchor="ctr"/>
          <a:lstStyle/>
          <a:p>
            <a:pPr algn="ctr" defTabSz="608965">
              <a:defRPr>
                <a:solidFill>
                  <a:srgbClr val="FFFFFF"/>
                </a:solidFill>
                <a:latin typeface="思源黑体 CN Heavy"/>
                <a:ea typeface="思源黑体 CN Normal"/>
              </a:defRPr>
            </a:pPr>
            <a:endParaRPr sz="2400" kern="0">
              <a:solidFill>
                <a:srgbClr val="FFFFFF"/>
              </a:solidFill>
            </a:endParaRPr>
          </a:p>
        </p:txBody>
      </p:sp>
      <p:sp>
        <p:nvSpPr>
          <p:cNvPr id="90" name="Shape 340"/>
          <p:cNvSpPr/>
          <p:nvPr/>
        </p:nvSpPr>
        <p:spPr>
          <a:xfrm>
            <a:off x="618786" y="2905638"/>
            <a:ext cx="521168" cy="771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521168" h="771822">
                <a:moveTo>
                  <a:pt x="521168" y="260561"/>
                </a:moveTo>
                <a:cubicBezTo>
                  <a:pt x="521168" y="115916"/>
                  <a:pt x="405353" y="0"/>
                  <a:pt x="260656" y="0"/>
                </a:cubicBezTo>
                <a:cubicBezTo>
                  <a:pt x="115815" y="0"/>
                  <a:pt x="0" y="115916"/>
                  <a:pt x="0" y="260561"/>
                </a:cubicBezTo>
                <a:cubicBezTo>
                  <a:pt x="0" y="332955"/>
                  <a:pt x="29026" y="395630"/>
                  <a:pt x="72433" y="443798"/>
                </a:cubicBezTo>
                <a:cubicBezTo>
                  <a:pt x="72433" y="443798"/>
                  <a:pt x="226853" y="593374"/>
                  <a:pt x="255879" y="771822"/>
                </a:cubicBezTo>
                <a:cubicBezTo>
                  <a:pt x="265458" y="771822"/>
                  <a:pt x="265458" y="771822"/>
                  <a:pt x="265458" y="771822"/>
                </a:cubicBezTo>
                <a:cubicBezTo>
                  <a:pt x="270235" y="771822"/>
                  <a:pt x="270235" y="771822"/>
                  <a:pt x="270235" y="771822"/>
                </a:cubicBezTo>
                <a:cubicBezTo>
                  <a:pt x="299261" y="593374"/>
                  <a:pt x="448904" y="443798"/>
                  <a:pt x="448904" y="443798"/>
                </a:cubicBezTo>
                <a:cubicBezTo>
                  <a:pt x="497088" y="395630"/>
                  <a:pt x="521168" y="332955"/>
                  <a:pt x="521168" y="260561"/>
                </a:cubicBezTo>
              </a:path>
            </a:pathLst>
          </a:custGeom>
          <a:solidFill>
            <a:schemeClr val="accent1"/>
          </a:solidFill>
          <a:ln w="12700">
            <a:miter/>
          </a:ln>
        </p:spPr>
        <p:txBody>
          <a:bodyPr lIns="22860" rIns="22860" anchor="ctr"/>
          <a:lstStyle/>
          <a:p>
            <a:pPr defTabSz="608965">
              <a:defRPr>
                <a:latin typeface="思源黑体 CN Heavy"/>
                <a:ea typeface="思源黑体 CN Normal"/>
              </a:defRPr>
            </a:pPr>
            <a:endParaRPr sz="2400" kern="0">
              <a:solidFill>
                <a:srgbClr val="91969B"/>
              </a:solidFill>
            </a:endParaRPr>
          </a:p>
        </p:txBody>
      </p:sp>
      <p:sp>
        <p:nvSpPr>
          <p:cNvPr id="91" name="Shape 341"/>
          <p:cNvSpPr/>
          <p:nvPr/>
        </p:nvSpPr>
        <p:spPr>
          <a:xfrm>
            <a:off x="709585" y="2998439"/>
            <a:ext cx="326027" cy="326112"/>
          </a:xfrm>
          <a:prstGeom prst="ellipse">
            <a:avLst/>
          </a:prstGeom>
          <a:solidFill>
            <a:srgbClr val="FFFFFF"/>
          </a:solidFill>
          <a:ln w="12700">
            <a:miter/>
          </a:ln>
        </p:spPr>
        <p:txBody>
          <a:bodyPr lIns="22860" rIns="22860" anchor="ctr"/>
          <a:lstStyle/>
          <a:p>
            <a:pPr algn="ctr" defTabSz="608965">
              <a:defRPr>
                <a:solidFill>
                  <a:srgbClr val="FFFFFF"/>
                </a:solidFill>
                <a:latin typeface="思源黑体 CN Heavy"/>
                <a:ea typeface="思源黑体 CN Normal"/>
              </a:defRPr>
            </a:pPr>
            <a:endParaRPr sz="2400" kern="0">
              <a:solidFill>
                <a:srgbClr val="FFFFFF"/>
              </a:solidFill>
            </a:endParaRPr>
          </a:p>
        </p:txBody>
      </p:sp>
      <p:sp>
        <p:nvSpPr>
          <p:cNvPr id="92" name="Shape 342"/>
          <p:cNvSpPr/>
          <p:nvPr/>
        </p:nvSpPr>
        <p:spPr>
          <a:xfrm>
            <a:off x="6223547" y="3737691"/>
            <a:ext cx="340023" cy="328139"/>
          </a:xfrm>
          <a:prstGeom prst="ellipse">
            <a:avLst/>
          </a:prstGeom>
          <a:solidFill>
            <a:srgbClr val="FFFFFF"/>
          </a:solidFill>
          <a:ln w="57150">
            <a:solidFill>
              <a:srgbClr val="00B050"/>
            </a:solidFill>
            <a:bevel/>
          </a:ln>
        </p:spPr>
        <p:txBody>
          <a:bodyPr lIns="22860" rIns="22860" anchor="ctr"/>
          <a:lstStyle/>
          <a:p>
            <a:pPr algn="ctr" defTabSz="608965">
              <a:defRPr>
                <a:solidFill>
                  <a:srgbClr val="FFFFFF"/>
                </a:solidFill>
                <a:latin typeface="思源黑体 CN Heavy"/>
                <a:ea typeface="思源黑体 CN Normal"/>
              </a:defRPr>
            </a:pPr>
            <a:endParaRPr sz="2400" kern="0">
              <a:solidFill>
                <a:srgbClr val="FFFFFF"/>
              </a:solidFill>
            </a:endParaRPr>
          </a:p>
        </p:txBody>
      </p:sp>
      <p:sp>
        <p:nvSpPr>
          <p:cNvPr id="94" name="Shape 344"/>
          <p:cNvSpPr/>
          <p:nvPr/>
        </p:nvSpPr>
        <p:spPr>
          <a:xfrm>
            <a:off x="9233811" y="3820518"/>
            <a:ext cx="176369" cy="176415"/>
          </a:xfrm>
          <a:prstGeom prst="ellipse">
            <a:avLst/>
          </a:prstGeom>
          <a:solidFill>
            <a:srgbClr val="FFFFFF"/>
          </a:solidFill>
          <a:ln w="38100">
            <a:solidFill>
              <a:srgbClr val="DBDBDB"/>
            </a:solidFill>
            <a:bevel/>
          </a:ln>
        </p:spPr>
        <p:txBody>
          <a:bodyPr lIns="22860" rIns="22860" anchor="ctr"/>
          <a:lstStyle/>
          <a:p>
            <a:pPr algn="ctr" defTabSz="608965">
              <a:defRPr>
                <a:solidFill>
                  <a:srgbClr val="FFFFFF"/>
                </a:solidFill>
                <a:latin typeface="思源黑体 CN Heavy"/>
                <a:ea typeface="思源黑体 CN Normal"/>
              </a:defRPr>
            </a:pPr>
            <a:endParaRPr sz="2400" kern="0">
              <a:solidFill>
                <a:srgbClr val="FFFFFF"/>
              </a:solidFill>
            </a:endParaRPr>
          </a:p>
        </p:txBody>
      </p:sp>
      <p:sp>
        <p:nvSpPr>
          <p:cNvPr id="96" name="Shape 346"/>
          <p:cNvSpPr/>
          <p:nvPr/>
        </p:nvSpPr>
        <p:spPr>
          <a:xfrm rot="10800000">
            <a:off x="9072025" y="4114998"/>
            <a:ext cx="521168" cy="771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521168" h="771823">
                <a:moveTo>
                  <a:pt x="521168" y="260562"/>
                </a:moveTo>
                <a:cubicBezTo>
                  <a:pt x="521168" y="115916"/>
                  <a:pt x="405353" y="0"/>
                  <a:pt x="260656" y="0"/>
                </a:cubicBezTo>
                <a:cubicBezTo>
                  <a:pt x="115815" y="0"/>
                  <a:pt x="0" y="115916"/>
                  <a:pt x="0" y="260562"/>
                </a:cubicBezTo>
                <a:cubicBezTo>
                  <a:pt x="0" y="332956"/>
                  <a:pt x="29026" y="395631"/>
                  <a:pt x="72433" y="443798"/>
                </a:cubicBezTo>
                <a:cubicBezTo>
                  <a:pt x="72433" y="443798"/>
                  <a:pt x="226853" y="593375"/>
                  <a:pt x="255879" y="771823"/>
                </a:cubicBezTo>
                <a:cubicBezTo>
                  <a:pt x="265458" y="771823"/>
                  <a:pt x="265458" y="771823"/>
                  <a:pt x="265458" y="771823"/>
                </a:cubicBezTo>
                <a:cubicBezTo>
                  <a:pt x="270235" y="771823"/>
                  <a:pt x="270235" y="771823"/>
                  <a:pt x="270235" y="771823"/>
                </a:cubicBezTo>
                <a:cubicBezTo>
                  <a:pt x="299261" y="593375"/>
                  <a:pt x="448904" y="443798"/>
                  <a:pt x="448904" y="443798"/>
                </a:cubicBezTo>
                <a:cubicBezTo>
                  <a:pt x="497088" y="395631"/>
                  <a:pt x="521168" y="332956"/>
                  <a:pt x="521168" y="260562"/>
                </a:cubicBezTo>
              </a:path>
            </a:pathLst>
          </a:custGeom>
          <a:solidFill>
            <a:schemeClr val="accent2">
              <a:lumMod val="100000"/>
            </a:schemeClr>
          </a:solidFill>
          <a:ln w="12700">
            <a:miter/>
          </a:ln>
        </p:spPr>
        <p:txBody>
          <a:bodyPr lIns="22860" rIns="22860" anchor="ctr"/>
          <a:lstStyle/>
          <a:p>
            <a:pPr defTabSz="608965">
              <a:defRPr>
                <a:latin typeface="思源黑体 CN Heavy"/>
                <a:ea typeface="思源黑体 CN Normal"/>
              </a:defRPr>
            </a:pPr>
            <a:endParaRPr sz="2400" kern="0">
              <a:solidFill>
                <a:srgbClr val="91969B"/>
              </a:solidFill>
            </a:endParaRPr>
          </a:p>
        </p:txBody>
      </p:sp>
      <p:sp>
        <p:nvSpPr>
          <p:cNvPr id="97" name="Shape 347"/>
          <p:cNvSpPr/>
          <p:nvPr/>
        </p:nvSpPr>
        <p:spPr>
          <a:xfrm>
            <a:off x="9162764" y="4507370"/>
            <a:ext cx="326027" cy="326112"/>
          </a:xfrm>
          <a:prstGeom prst="ellipse">
            <a:avLst/>
          </a:prstGeom>
          <a:solidFill>
            <a:srgbClr val="FFFFFF"/>
          </a:solidFill>
          <a:ln w="12700">
            <a:miter/>
          </a:ln>
        </p:spPr>
        <p:txBody>
          <a:bodyPr lIns="22860" rIns="22860" anchor="ctr"/>
          <a:lstStyle/>
          <a:p>
            <a:pPr algn="ctr" defTabSz="608965">
              <a:defRPr>
                <a:solidFill>
                  <a:srgbClr val="FFFFFF"/>
                </a:solidFill>
                <a:latin typeface="思源黑体 CN Heavy"/>
                <a:ea typeface="思源黑体 CN Normal"/>
              </a:defRPr>
            </a:pPr>
            <a:endParaRPr sz="2400" kern="0">
              <a:solidFill>
                <a:srgbClr val="FFFFFF"/>
              </a:solidFill>
            </a:endParaRPr>
          </a:p>
        </p:txBody>
      </p:sp>
      <p:sp>
        <p:nvSpPr>
          <p:cNvPr id="98" name="Shape 348"/>
          <p:cNvSpPr/>
          <p:nvPr/>
        </p:nvSpPr>
        <p:spPr>
          <a:xfrm>
            <a:off x="6137735" y="2873066"/>
            <a:ext cx="521168" cy="771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521168" h="771823">
                <a:moveTo>
                  <a:pt x="521168" y="260562"/>
                </a:moveTo>
                <a:cubicBezTo>
                  <a:pt x="521168" y="115916"/>
                  <a:pt x="405353" y="0"/>
                  <a:pt x="260656" y="0"/>
                </a:cubicBezTo>
                <a:cubicBezTo>
                  <a:pt x="115815" y="0"/>
                  <a:pt x="0" y="115916"/>
                  <a:pt x="0" y="260562"/>
                </a:cubicBezTo>
                <a:cubicBezTo>
                  <a:pt x="0" y="332956"/>
                  <a:pt x="29026" y="395631"/>
                  <a:pt x="72433" y="443798"/>
                </a:cubicBezTo>
                <a:cubicBezTo>
                  <a:pt x="72433" y="443798"/>
                  <a:pt x="226853" y="593375"/>
                  <a:pt x="255879" y="771823"/>
                </a:cubicBezTo>
                <a:cubicBezTo>
                  <a:pt x="265458" y="771823"/>
                  <a:pt x="265458" y="771823"/>
                  <a:pt x="265458" y="771823"/>
                </a:cubicBezTo>
                <a:cubicBezTo>
                  <a:pt x="270235" y="771823"/>
                  <a:pt x="270235" y="771823"/>
                  <a:pt x="270235" y="771823"/>
                </a:cubicBezTo>
                <a:cubicBezTo>
                  <a:pt x="299261" y="593375"/>
                  <a:pt x="448904" y="443798"/>
                  <a:pt x="448904" y="443798"/>
                </a:cubicBezTo>
                <a:cubicBezTo>
                  <a:pt x="497088" y="395631"/>
                  <a:pt x="521168" y="332956"/>
                  <a:pt x="521168" y="260562"/>
                </a:cubicBezTo>
              </a:path>
            </a:pathLst>
          </a:custGeom>
          <a:solidFill>
            <a:schemeClr val="accent2">
              <a:lumMod val="100000"/>
            </a:schemeClr>
          </a:solidFill>
          <a:ln w="12700">
            <a:miter/>
          </a:ln>
        </p:spPr>
        <p:txBody>
          <a:bodyPr lIns="22860" rIns="22860" anchor="ctr"/>
          <a:lstStyle/>
          <a:p>
            <a:pPr defTabSz="608965">
              <a:defRPr>
                <a:latin typeface="思源黑体 CN Heavy"/>
                <a:ea typeface="思源黑体 CN Normal"/>
              </a:defRPr>
            </a:pPr>
            <a:endParaRPr sz="2400" kern="0">
              <a:solidFill>
                <a:srgbClr val="91969B"/>
              </a:solidFill>
            </a:endParaRPr>
          </a:p>
        </p:txBody>
      </p:sp>
      <p:sp>
        <p:nvSpPr>
          <p:cNvPr id="99" name="Shape 349"/>
          <p:cNvSpPr/>
          <p:nvPr/>
        </p:nvSpPr>
        <p:spPr>
          <a:xfrm>
            <a:off x="6242297" y="2965868"/>
            <a:ext cx="326027" cy="326112"/>
          </a:xfrm>
          <a:prstGeom prst="ellipse">
            <a:avLst/>
          </a:prstGeom>
          <a:solidFill>
            <a:srgbClr val="FFFFFF"/>
          </a:solidFill>
          <a:ln w="12700">
            <a:miter/>
          </a:ln>
        </p:spPr>
        <p:txBody>
          <a:bodyPr lIns="22860" rIns="22860" anchor="ctr"/>
          <a:lstStyle/>
          <a:p>
            <a:pPr algn="ctr" defTabSz="608965">
              <a:defRPr>
                <a:solidFill>
                  <a:srgbClr val="FFFFFF"/>
                </a:solidFill>
                <a:latin typeface="思源黑体 CN Heavy"/>
                <a:ea typeface="思源黑体 CN Normal"/>
              </a:defRPr>
            </a:pPr>
            <a:endParaRPr sz="2400" kern="0">
              <a:solidFill>
                <a:srgbClr val="FFFFFF"/>
              </a:solidFill>
            </a:endParaRPr>
          </a:p>
        </p:txBody>
      </p:sp>
      <p:grpSp>
        <p:nvGrpSpPr>
          <p:cNvPr id="100" name="Group 358"/>
          <p:cNvGrpSpPr/>
          <p:nvPr/>
        </p:nvGrpSpPr>
        <p:grpSpPr>
          <a:xfrm>
            <a:off x="6119304" y="2090788"/>
            <a:ext cx="619513" cy="610188"/>
            <a:chOff x="0" y="0"/>
            <a:chExt cx="1239024" cy="1220374"/>
          </a:xfrm>
        </p:grpSpPr>
        <p:sp>
          <p:nvSpPr>
            <p:cNvPr id="101" name="Shape 356"/>
            <p:cNvSpPr/>
            <p:nvPr/>
          </p:nvSpPr>
          <p:spPr>
            <a:xfrm>
              <a:off x="0" y="0"/>
              <a:ext cx="1239025" cy="1220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239025" h="1220375">
                  <a:moveTo>
                    <a:pt x="620832" y="0"/>
                  </a:moveTo>
                  <a:cubicBezTo>
                    <a:pt x="284918" y="0"/>
                    <a:pt x="0" y="264584"/>
                    <a:pt x="0" y="599396"/>
                  </a:cubicBezTo>
                  <a:cubicBezTo>
                    <a:pt x="0" y="934208"/>
                    <a:pt x="284918" y="1220375"/>
                    <a:pt x="620832" y="1220375"/>
                  </a:cubicBezTo>
                  <a:cubicBezTo>
                    <a:pt x="954107" y="1220375"/>
                    <a:pt x="1239025" y="934208"/>
                    <a:pt x="1239025" y="599396"/>
                  </a:cubicBezTo>
                  <a:cubicBezTo>
                    <a:pt x="1239025" y="264584"/>
                    <a:pt x="954107" y="0"/>
                    <a:pt x="620832" y="0"/>
                  </a:cubicBezTo>
                  <a:close/>
                  <a:moveTo>
                    <a:pt x="620832" y="1077263"/>
                  </a:moveTo>
                  <a:cubicBezTo>
                    <a:pt x="357482" y="1077263"/>
                    <a:pt x="142431" y="861268"/>
                    <a:pt x="142431" y="599396"/>
                  </a:cubicBezTo>
                  <a:cubicBezTo>
                    <a:pt x="142431" y="334812"/>
                    <a:pt x="357482" y="121473"/>
                    <a:pt x="620832" y="121473"/>
                  </a:cubicBezTo>
                  <a:cubicBezTo>
                    <a:pt x="881543" y="121473"/>
                    <a:pt x="1096594" y="334812"/>
                    <a:pt x="1096594" y="599396"/>
                  </a:cubicBezTo>
                  <a:cubicBezTo>
                    <a:pt x="1096594" y="861268"/>
                    <a:pt x="881543" y="1077263"/>
                    <a:pt x="620832" y="1077263"/>
                  </a:cubicBez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  <a:effectLst/>
          </p:spPr>
          <p:txBody>
            <a:bodyPr wrap="square" lIns="22860" tIns="22860" rIns="22860" bIns="22860" numCol="1" anchor="ctr"/>
            <a:lstStyle/>
            <a:p>
              <a:pPr defTabSz="608965"/>
              <a:endParaRPr sz="2400" kern="0">
                <a:solidFill>
                  <a:srgbClr val="91969B"/>
                </a:solidFill>
              </a:endParaRPr>
            </a:p>
          </p:txBody>
        </p:sp>
        <p:sp>
          <p:nvSpPr>
            <p:cNvPr id="102" name="Shape 357"/>
            <p:cNvSpPr/>
            <p:nvPr/>
          </p:nvSpPr>
          <p:spPr>
            <a:xfrm>
              <a:off x="568723" y="265474"/>
              <a:ext cx="281707" cy="585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81707" h="585188">
                  <a:moveTo>
                    <a:pt x="95676" y="0"/>
                  </a:moveTo>
                  <a:lnTo>
                    <a:pt x="0" y="0"/>
                  </a:lnTo>
                  <a:lnTo>
                    <a:pt x="0" y="352169"/>
                  </a:lnTo>
                  <a:lnTo>
                    <a:pt x="236530" y="585188"/>
                  </a:lnTo>
                  <a:lnTo>
                    <a:pt x="281707" y="516347"/>
                  </a:lnTo>
                  <a:lnTo>
                    <a:pt x="95676" y="301859"/>
                  </a:lnTo>
                  <a:lnTo>
                    <a:pt x="95676" y="0"/>
                  </a:lnTo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  <a:effectLst/>
          </p:spPr>
          <p:txBody>
            <a:bodyPr wrap="square" lIns="22860" tIns="22860" rIns="22860" bIns="22860" numCol="1" anchor="ctr"/>
            <a:lstStyle/>
            <a:p>
              <a:pPr defTabSz="608965"/>
              <a:endParaRPr sz="2400" kern="0">
                <a:solidFill>
                  <a:srgbClr val="91969B"/>
                </a:solidFill>
              </a:endParaRPr>
            </a:p>
          </p:txBody>
        </p:sp>
      </p:grpSp>
      <p:sp>
        <p:nvSpPr>
          <p:cNvPr id="103" name="Shape 359"/>
          <p:cNvSpPr/>
          <p:nvPr/>
        </p:nvSpPr>
        <p:spPr>
          <a:xfrm>
            <a:off x="2735935" y="4290340"/>
            <a:ext cx="595816" cy="5959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595816" h="595971">
                <a:moveTo>
                  <a:pt x="536648" y="71296"/>
                </a:moveTo>
                <a:cubicBezTo>
                  <a:pt x="500320" y="71296"/>
                  <a:pt x="500320" y="71296"/>
                  <a:pt x="500320" y="71296"/>
                </a:cubicBezTo>
                <a:cubicBezTo>
                  <a:pt x="500320" y="131831"/>
                  <a:pt x="500320" y="131831"/>
                  <a:pt x="500320" y="131831"/>
                </a:cubicBezTo>
                <a:cubicBezTo>
                  <a:pt x="394066" y="131831"/>
                  <a:pt x="394066" y="131831"/>
                  <a:pt x="394066" y="131831"/>
                </a:cubicBezTo>
                <a:cubicBezTo>
                  <a:pt x="394066" y="71296"/>
                  <a:pt x="394066" y="71296"/>
                  <a:pt x="394066" y="71296"/>
                </a:cubicBezTo>
                <a:cubicBezTo>
                  <a:pt x="203102" y="71296"/>
                  <a:pt x="203102" y="71296"/>
                  <a:pt x="203102" y="71296"/>
                </a:cubicBezTo>
                <a:cubicBezTo>
                  <a:pt x="203102" y="131831"/>
                  <a:pt x="203102" y="131831"/>
                  <a:pt x="203102" y="131831"/>
                </a:cubicBezTo>
                <a:cubicBezTo>
                  <a:pt x="95496" y="131831"/>
                  <a:pt x="95496" y="131831"/>
                  <a:pt x="95496" y="131831"/>
                </a:cubicBezTo>
                <a:cubicBezTo>
                  <a:pt x="95496" y="71296"/>
                  <a:pt x="95496" y="71296"/>
                  <a:pt x="95496" y="71296"/>
                </a:cubicBezTo>
                <a:cubicBezTo>
                  <a:pt x="60519" y="71296"/>
                  <a:pt x="60519" y="71296"/>
                  <a:pt x="60519" y="71296"/>
                </a:cubicBezTo>
                <a:cubicBezTo>
                  <a:pt x="24219" y="71296"/>
                  <a:pt x="0" y="95521"/>
                  <a:pt x="0" y="131831"/>
                </a:cubicBezTo>
                <a:cubicBezTo>
                  <a:pt x="0" y="536788"/>
                  <a:pt x="0" y="536788"/>
                  <a:pt x="0" y="536788"/>
                </a:cubicBezTo>
                <a:cubicBezTo>
                  <a:pt x="0" y="571746"/>
                  <a:pt x="24219" y="595971"/>
                  <a:pt x="60519" y="595971"/>
                </a:cubicBezTo>
                <a:cubicBezTo>
                  <a:pt x="536648" y="595971"/>
                  <a:pt x="536648" y="595971"/>
                  <a:pt x="536648" y="595971"/>
                </a:cubicBezTo>
                <a:cubicBezTo>
                  <a:pt x="571597" y="595971"/>
                  <a:pt x="595816" y="571746"/>
                  <a:pt x="595816" y="536788"/>
                </a:cubicBezTo>
                <a:cubicBezTo>
                  <a:pt x="595816" y="131831"/>
                  <a:pt x="595816" y="131831"/>
                  <a:pt x="595816" y="131831"/>
                </a:cubicBezTo>
                <a:cubicBezTo>
                  <a:pt x="595816" y="95521"/>
                  <a:pt x="571597" y="71296"/>
                  <a:pt x="536648" y="71296"/>
                </a:cubicBezTo>
                <a:close/>
                <a:moveTo>
                  <a:pt x="536648" y="536788"/>
                </a:moveTo>
                <a:cubicBezTo>
                  <a:pt x="60519" y="536788"/>
                  <a:pt x="60519" y="536788"/>
                  <a:pt x="60519" y="536788"/>
                </a:cubicBezTo>
                <a:cubicBezTo>
                  <a:pt x="60519" y="263690"/>
                  <a:pt x="60519" y="263690"/>
                  <a:pt x="60519" y="263690"/>
                </a:cubicBezTo>
                <a:cubicBezTo>
                  <a:pt x="536648" y="263690"/>
                  <a:pt x="536648" y="263690"/>
                  <a:pt x="536648" y="263690"/>
                </a:cubicBezTo>
                <a:lnTo>
                  <a:pt x="536648" y="536788"/>
                </a:lnTo>
                <a:close/>
                <a:moveTo>
                  <a:pt x="166773" y="0"/>
                </a:moveTo>
                <a:cubicBezTo>
                  <a:pt x="119715" y="0"/>
                  <a:pt x="119715" y="0"/>
                  <a:pt x="119715" y="0"/>
                </a:cubicBezTo>
                <a:cubicBezTo>
                  <a:pt x="119715" y="119746"/>
                  <a:pt x="119715" y="119746"/>
                  <a:pt x="119715" y="119746"/>
                </a:cubicBezTo>
                <a:cubicBezTo>
                  <a:pt x="166773" y="119746"/>
                  <a:pt x="166773" y="119746"/>
                  <a:pt x="166773" y="119746"/>
                </a:cubicBezTo>
                <a:lnTo>
                  <a:pt x="166773" y="0"/>
                </a:lnTo>
                <a:close/>
                <a:moveTo>
                  <a:pt x="476101" y="0"/>
                </a:moveTo>
                <a:cubicBezTo>
                  <a:pt x="429043" y="0"/>
                  <a:pt x="429043" y="0"/>
                  <a:pt x="429043" y="0"/>
                </a:cubicBezTo>
                <a:cubicBezTo>
                  <a:pt x="429043" y="119746"/>
                  <a:pt x="429043" y="119746"/>
                  <a:pt x="429043" y="119746"/>
                </a:cubicBezTo>
                <a:cubicBezTo>
                  <a:pt x="476101" y="119746"/>
                  <a:pt x="476101" y="119746"/>
                  <a:pt x="476101" y="119746"/>
                </a:cubicBezTo>
                <a:lnTo>
                  <a:pt x="476101" y="0"/>
                </a:lnTo>
                <a:close/>
              </a:path>
            </a:pathLst>
          </a:custGeom>
          <a:solidFill>
            <a:schemeClr val="accent2">
              <a:lumMod val="100000"/>
            </a:schemeClr>
          </a:solidFill>
          <a:ln w="12700">
            <a:miter/>
          </a:ln>
        </p:spPr>
        <p:txBody>
          <a:bodyPr lIns="22860" rIns="22860" anchor="ctr"/>
          <a:lstStyle/>
          <a:p>
            <a:pPr defTabSz="608965"/>
            <a:endParaRPr sz="2400" kern="0">
              <a:solidFill>
                <a:srgbClr val="91969B"/>
              </a:solidFill>
            </a:endParaRPr>
          </a:p>
        </p:txBody>
      </p:sp>
      <p:sp>
        <p:nvSpPr>
          <p:cNvPr id="104" name="Shape 360"/>
          <p:cNvSpPr/>
          <p:nvPr/>
        </p:nvSpPr>
        <p:spPr>
          <a:xfrm>
            <a:off x="8230497" y="4324244"/>
            <a:ext cx="666909" cy="4300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666909" h="430045">
                <a:moveTo>
                  <a:pt x="511266" y="119975"/>
                </a:moveTo>
                <a:cubicBezTo>
                  <a:pt x="499163" y="119975"/>
                  <a:pt x="488449" y="119975"/>
                  <a:pt x="476377" y="119975"/>
                </a:cubicBezTo>
                <a:cubicBezTo>
                  <a:pt x="452201" y="48539"/>
                  <a:pt x="393168" y="0"/>
                  <a:pt x="309958" y="0"/>
                </a:cubicBezTo>
                <a:cubicBezTo>
                  <a:pt x="214708" y="0"/>
                  <a:pt x="131498" y="83580"/>
                  <a:pt x="131498" y="180639"/>
                </a:cubicBezTo>
                <a:cubicBezTo>
                  <a:pt x="131498" y="180639"/>
                  <a:pt x="131498" y="191430"/>
                  <a:pt x="131498" y="202221"/>
                </a:cubicBezTo>
                <a:cubicBezTo>
                  <a:pt x="131498" y="202221"/>
                  <a:pt x="131498" y="202221"/>
                  <a:pt x="119426" y="202221"/>
                </a:cubicBezTo>
                <a:cubicBezTo>
                  <a:pt x="60392" y="202221"/>
                  <a:pt x="0" y="252094"/>
                  <a:pt x="0" y="323549"/>
                </a:cubicBezTo>
                <a:cubicBezTo>
                  <a:pt x="0" y="382860"/>
                  <a:pt x="60392" y="430045"/>
                  <a:pt x="119426" y="430045"/>
                </a:cubicBezTo>
                <a:cubicBezTo>
                  <a:pt x="511266" y="430045"/>
                  <a:pt x="511266" y="430045"/>
                  <a:pt x="511266" y="430045"/>
                </a:cubicBezTo>
                <a:cubicBezTo>
                  <a:pt x="594444" y="430045"/>
                  <a:pt x="666909" y="370735"/>
                  <a:pt x="666909" y="275010"/>
                </a:cubicBezTo>
                <a:cubicBezTo>
                  <a:pt x="666909" y="191430"/>
                  <a:pt x="594444" y="119975"/>
                  <a:pt x="511266" y="119975"/>
                </a:cubicBezTo>
                <a:close/>
                <a:moveTo>
                  <a:pt x="381095" y="262885"/>
                </a:moveTo>
                <a:cubicBezTo>
                  <a:pt x="356951" y="287155"/>
                  <a:pt x="297886" y="358590"/>
                  <a:pt x="285814" y="370735"/>
                </a:cubicBezTo>
                <a:cubicBezTo>
                  <a:pt x="285814" y="370735"/>
                  <a:pt x="273741" y="382860"/>
                  <a:pt x="261669" y="370735"/>
                </a:cubicBezTo>
                <a:cubicBezTo>
                  <a:pt x="261669" y="370735"/>
                  <a:pt x="261669" y="370735"/>
                  <a:pt x="261669" y="358590"/>
                </a:cubicBezTo>
                <a:lnTo>
                  <a:pt x="261669" y="346465"/>
                </a:lnTo>
                <a:cubicBezTo>
                  <a:pt x="297886" y="275010"/>
                  <a:pt x="297886" y="275010"/>
                  <a:pt x="297886" y="275010"/>
                </a:cubicBezTo>
                <a:cubicBezTo>
                  <a:pt x="297886" y="262885"/>
                  <a:pt x="285814" y="262885"/>
                  <a:pt x="273741" y="262885"/>
                </a:cubicBezTo>
                <a:cubicBezTo>
                  <a:pt x="261669" y="252094"/>
                  <a:pt x="249597" y="252094"/>
                  <a:pt x="249597" y="239969"/>
                </a:cubicBezTo>
                <a:cubicBezTo>
                  <a:pt x="249597" y="227824"/>
                  <a:pt x="249597" y="227824"/>
                  <a:pt x="261669" y="215699"/>
                </a:cubicBezTo>
                <a:cubicBezTo>
                  <a:pt x="273741" y="191430"/>
                  <a:pt x="346206" y="119975"/>
                  <a:pt x="346206" y="119975"/>
                </a:cubicBezTo>
                <a:cubicBezTo>
                  <a:pt x="356951" y="107850"/>
                  <a:pt x="356951" y="107850"/>
                  <a:pt x="369023" y="107850"/>
                </a:cubicBezTo>
                <a:cubicBezTo>
                  <a:pt x="369023" y="119975"/>
                  <a:pt x="381095" y="119975"/>
                  <a:pt x="381095" y="119975"/>
                </a:cubicBezTo>
                <a:cubicBezTo>
                  <a:pt x="381095" y="130766"/>
                  <a:pt x="369023" y="130766"/>
                  <a:pt x="369023" y="142890"/>
                </a:cubicBezTo>
                <a:cubicBezTo>
                  <a:pt x="334134" y="215699"/>
                  <a:pt x="334134" y="215699"/>
                  <a:pt x="334134" y="215699"/>
                </a:cubicBezTo>
                <a:cubicBezTo>
                  <a:pt x="346206" y="215699"/>
                  <a:pt x="356951" y="227824"/>
                  <a:pt x="369023" y="227824"/>
                </a:cubicBezTo>
                <a:cubicBezTo>
                  <a:pt x="381095" y="227824"/>
                  <a:pt x="393168" y="239969"/>
                  <a:pt x="393168" y="252094"/>
                </a:cubicBezTo>
                <a:lnTo>
                  <a:pt x="381095" y="262885"/>
                </a:lnTo>
                <a:close/>
              </a:path>
            </a:pathLst>
          </a:custGeom>
          <a:solidFill>
            <a:schemeClr val="accent2">
              <a:lumMod val="100000"/>
            </a:schemeClr>
          </a:solidFill>
          <a:ln w="12700">
            <a:miter/>
          </a:ln>
        </p:spPr>
        <p:txBody>
          <a:bodyPr lIns="22860" rIns="22860" anchor="ctr"/>
          <a:lstStyle/>
          <a:p>
            <a:pPr defTabSz="608965"/>
            <a:endParaRPr sz="2400" kern="0">
              <a:solidFill>
                <a:srgbClr val="91969B"/>
              </a:solidFill>
            </a:endParaRPr>
          </a:p>
        </p:txBody>
      </p:sp>
      <p:sp>
        <p:nvSpPr>
          <p:cNvPr id="105" name="Shape 361"/>
          <p:cNvSpPr/>
          <p:nvPr/>
        </p:nvSpPr>
        <p:spPr>
          <a:xfrm>
            <a:off x="573935" y="2146659"/>
            <a:ext cx="575175" cy="5883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575175" h="588317">
                <a:moveTo>
                  <a:pt x="360237" y="382132"/>
                </a:moveTo>
                <a:cubicBezTo>
                  <a:pt x="360237" y="382132"/>
                  <a:pt x="596445" y="204693"/>
                  <a:pt x="573634" y="12480"/>
                </a:cubicBezTo>
                <a:lnTo>
                  <a:pt x="573634" y="1721"/>
                </a:lnTo>
                <a:cubicBezTo>
                  <a:pt x="561556" y="1721"/>
                  <a:pt x="561556" y="1721"/>
                  <a:pt x="561556" y="1721"/>
                </a:cubicBezTo>
                <a:cubicBezTo>
                  <a:pt x="372315" y="-22463"/>
                  <a:pt x="204541" y="216800"/>
                  <a:pt x="204541" y="216800"/>
                </a:cubicBezTo>
                <a:cubicBezTo>
                  <a:pt x="62267" y="191267"/>
                  <a:pt x="74345" y="227558"/>
                  <a:pt x="3223" y="382132"/>
                </a:cubicBezTo>
                <a:cubicBezTo>
                  <a:pt x="-8855" y="418423"/>
                  <a:pt x="15301" y="418423"/>
                  <a:pt x="38111" y="418423"/>
                </a:cubicBezTo>
                <a:cubicBezTo>
                  <a:pt x="62267" y="406345"/>
                  <a:pt x="109262" y="394239"/>
                  <a:pt x="109262" y="394239"/>
                </a:cubicBezTo>
                <a:cubicBezTo>
                  <a:pt x="193808" y="477579"/>
                  <a:pt x="193808" y="477579"/>
                  <a:pt x="193808" y="477579"/>
                </a:cubicBezTo>
                <a:cubicBezTo>
                  <a:pt x="193808" y="477579"/>
                  <a:pt x="180385" y="524628"/>
                  <a:pt x="169652" y="548813"/>
                </a:cubicBezTo>
                <a:cubicBezTo>
                  <a:pt x="157574" y="573026"/>
                  <a:pt x="169652" y="597210"/>
                  <a:pt x="193808" y="585104"/>
                </a:cubicBezTo>
                <a:cubicBezTo>
                  <a:pt x="348160" y="512522"/>
                  <a:pt x="383048" y="524628"/>
                  <a:pt x="360237" y="382132"/>
                </a:cubicBezTo>
                <a:close/>
                <a:moveTo>
                  <a:pt x="395126" y="179160"/>
                </a:moveTo>
                <a:cubicBezTo>
                  <a:pt x="372315" y="156324"/>
                  <a:pt x="372315" y="132111"/>
                  <a:pt x="395126" y="107926"/>
                </a:cubicBezTo>
                <a:cubicBezTo>
                  <a:pt x="419282" y="85062"/>
                  <a:pt x="454171" y="85062"/>
                  <a:pt x="466249" y="107926"/>
                </a:cubicBezTo>
                <a:cubicBezTo>
                  <a:pt x="490405" y="132111"/>
                  <a:pt x="490405" y="156324"/>
                  <a:pt x="466249" y="179160"/>
                </a:cubicBezTo>
                <a:cubicBezTo>
                  <a:pt x="454171" y="204693"/>
                  <a:pt x="419282" y="204693"/>
                  <a:pt x="395126" y="179160"/>
                </a:cubicBezTo>
                <a:close/>
              </a:path>
            </a:pathLst>
          </a:custGeom>
          <a:solidFill>
            <a:schemeClr val="accent1"/>
          </a:solidFill>
          <a:ln w="12700">
            <a:miter/>
          </a:ln>
        </p:spPr>
        <p:txBody>
          <a:bodyPr lIns="22860" rIns="22860" anchor="ctr"/>
          <a:lstStyle/>
          <a:p>
            <a:pPr defTabSz="608965"/>
            <a:endParaRPr sz="2400" kern="0">
              <a:solidFill>
                <a:srgbClr val="91969B"/>
              </a:solidFill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1482741" y="2364728"/>
            <a:ext cx="2031325" cy="682662"/>
            <a:chOff x="468937" y="2419540"/>
            <a:chExt cx="2031325" cy="682662"/>
          </a:xfrm>
        </p:grpSpPr>
        <p:sp>
          <p:nvSpPr>
            <p:cNvPr id="40" name="TextBox 18"/>
            <p:cNvSpPr txBox="1"/>
            <p:nvPr/>
          </p:nvSpPr>
          <p:spPr>
            <a:xfrm flipH="1">
              <a:off x="468937" y="2419540"/>
              <a:ext cx="2031325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2400" b="1" dirty="0"/>
                <a:t>深度学习模块</a:t>
              </a:r>
              <a:endParaRPr lang="en-US" altLang="en-US" sz="2400" b="1" dirty="0"/>
            </a:p>
          </p:txBody>
        </p:sp>
        <p:sp>
          <p:nvSpPr>
            <p:cNvPr id="41" name="矩形 40"/>
            <p:cNvSpPr/>
            <p:nvPr/>
          </p:nvSpPr>
          <p:spPr>
            <a:xfrm>
              <a:off x="470268" y="2823664"/>
              <a:ext cx="1933298" cy="2785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900" dirty="0"/>
                <a:t>双向</a:t>
              </a:r>
              <a:r>
                <a:rPr lang="en-US" altLang="zh-CN" sz="900" dirty="0"/>
                <a:t>GRU</a:t>
              </a:r>
              <a:r>
                <a:rPr lang="zh-CN" altLang="en-US" sz="900" dirty="0"/>
                <a:t>和</a:t>
              </a:r>
              <a:r>
                <a:rPr lang="en-US" altLang="zh-CN" sz="900" dirty="0"/>
                <a:t>Luong</a:t>
              </a:r>
              <a:r>
                <a:rPr lang="zh-CN" altLang="en-US" sz="900" dirty="0"/>
                <a:t>注意力机制</a:t>
              </a:r>
              <a:endParaRPr lang="en-US" altLang="en-US" sz="900" dirty="0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7152021" y="2364728"/>
            <a:ext cx="1934629" cy="682021"/>
            <a:chOff x="468937" y="2419540"/>
            <a:chExt cx="1934629" cy="682021"/>
          </a:xfrm>
        </p:grpSpPr>
        <p:sp>
          <p:nvSpPr>
            <p:cNvPr id="43" name="TextBox 18"/>
            <p:cNvSpPr txBox="1"/>
            <p:nvPr/>
          </p:nvSpPr>
          <p:spPr>
            <a:xfrm flipH="1">
              <a:off x="468937" y="2419540"/>
              <a:ext cx="1415772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2400" b="1" dirty="0"/>
                <a:t>前端开发</a:t>
              </a:r>
              <a:endParaRPr lang="en-US" altLang="en-US" sz="2400" b="1" dirty="0"/>
            </a:p>
          </p:txBody>
        </p:sp>
        <p:sp>
          <p:nvSpPr>
            <p:cNvPr id="44" name="矩形 43"/>
            <p:cNvSpPr/>
            <p:nvPr/>
          </p:nvSpPr>
          <p:spPr>
            <a:xfrm>
              <a:off x="470268" y="2823664"/>
              <a:ext cx="1933298" cy="2778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900" dirty="0"/>
                <a:t>正在开发贷款模块前端</a:t>
              </a:r>
              <a:endParaRPr lang="en-US" altLang="en-US" sz="900" dirty="0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4471699" y="4446066"/>
            <a:ext cx="2607525" cy="682085"/>
            <a:chOff x="468937" y="2419540"/>
            <a:chExt cx="2607525" cy="682085"/>
          </a:xfrm>
        </p:grpSpPr>
        <p:sp>
          <p:nvSpPr>
            <p:cNvPr id="46" name="TextBox 18"/>
            <p:cNvSpPr txBox="1"/>
            <p:nvPr/>
          </p:nvSpPr>
          <p:spPr>
            <a:xfrm flipH="1">
              <a:off x="468937" y="2419540"/>
              <a:ext cx="1415772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2400" b="1" dirty="0"/>
                <a:t>后端模块</a:t>
              </a:r>
              <a:endParaRPr lang="en-US" altLang="en-US" sz="2400" b="1" dirty="0"/>
            </a:p>
          </p:txBody>
        </p:sp>
        <p:sp>
          <p:nvSpPr>
            <p:cNvPr id="47" name="矩形 46"/>
            <p:cNvSpPr/>
            <p:nvPr/>
          </p:nvSpPr>
          <p:spPr>
            <a:xfrm>
              <a:off x="470267" y="2823664"/>
              <a:ext cx="2606195" cy="2779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900" dirty="0"/>
                <a:t>与</a:t>
              </a:r>
              <a:r>
                <a:rPr lang="en-US" altLang="zh-CN" sz="900" dirty="0"/>
                <a:t>Python</a:t>
              </a:r>
              <a:r>
                <a:rPr lang="zh-CN" altLang="en-US" sz="900" dirty="0"/>
                <a:t>、</a:t>
              </a:r>
              <a:r>
                <a:rPr lang="en-US" altLang="zh-CN" sz="900" dirty="0"/>
                <a:t>MySQL</a:t>
              </a:r>
              <a:r>
                <a:rPr lang="zh-CN" altLang="en-US" sz="900" dirty="0"/>
                <a:t>、</a:t>
              </a:r>
              <a:r>
                <a:rPr lang="en-US" altLang="zh-CN" sz="900" dirty="0"/>
                <a:t>PostgreSQL</a:t>
              </a:r>
              <a:r>
                <a:rPr lang="zh-CN" altLang="en-US" sz="900" dirty="0"/>
                <a:t>交互</a:t>
              </a:r>
              <a:endParaRPr lang="en-US" altLang="en-US" sz="900" dirty="0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9830083" y="4446066"/>
            <a:ext cx="1934629" cy="890476"/>
            <a:chOff x="468937" y="2419540"/>
            <a:chExt cx="1934629" cy="890476"/>
          </a:xfrm>
        </p:grpSpPr>
        <p:sp>
          <p:nvSpPr>
            <p:cNvPr id="49" name="TextBox 18"/>
            <p:cNvSpPr txBox="1"/>
            <p:nvPr/>
          </p:nvSpPr>
          <p:spPr>
            <a:xfrm flipH="1">
              <a:off x="468937" y="2419540"/>
              <a:ext cx="1415772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2400" b="1" dirty="0"/>
                <a:t>项目部署</a:t>
              </a:r>
              <a:endParaRPr lang="en-US" altLang="en-US" sz="2400" b="1" dirty="0"/>
            </a:p>
          </p:txBody>
        </p:sp>
        <p:sp>
          <p:nvSpPr>
            <p:cNvPr id="50" name="矩形 49"/>
            <p:cNvSpPr/>
            <p:nvPr/>
          </p:nvSpPr>
          <p:spPr>
            <a:xfrm>
              <a:off x="470268" y="2823664"/>
              <a:ext cx="1933298" cy="4863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00" dirty="0"/>
                <a:t>Docker-Compose</a:t>
              </a:r>
            </a:p>
            <a:p>
              <a:pPr>
                <a:lnSpc>
                  <a:spcPct val="150000"/>
                </a:lnSpc>
              </a:pPr>
              <a:r>
                <a:rPr lang="en-US" altLang="en-US" sz="900" dirty="0"/>
                <a:t>Azure</a:t>
              </a: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8F0B829E-B4BD-4FD3-B6BB-E7B2793649CC}"/>
              </a:ext>
            </a:extLst>
          </p:cNvPr>
          <p:cNvSpPr txBox="1"/>
          <p:nvPr/>
        </p:nvSpPr>
        <p:spPr>
          <a:xfrm>
            <a:off x="523480" y="376360"/>
            <a:ext cx="65557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14400"/>
            <a:r>
              <a:rPr lang="en-US" altLang="zh-CN" sz="2800" b="1" dirty="0">
                <a:solidFill>
                  <a:schemeClr val="accent1"/>
                </a:solidFill>
                <a:latin typeface="思源黑体 CN Bold"/>
                <a:ea typeface="思源黑体 CN Bold"/>
              </a:rPr>
              <a:t>4 </a:t>
            </a:r>
            <a:r>
              <a:rPr lang="zh-CN" altLang="en-US" sz="2800" b="1" dirty="0">
                <a:solidFill>
                  <a:schemeClr val="accent1"/>
                </a:solidFill>
                <a:latin typeface="思源黑体 CN Bold"/>
                <a:ea typeface="思源黑体 CN Bold"/>
              </a:rPr>
              <a:t>进度安排</a:t>
            </a:r>
            <a:endParaRPr lang="zh-CN" altLang="zh-CN" sz="2800" b="1" dirty="0">
              <a:solidFill>
                <a:schemeClr val="accent1"/>
              </a:solidFill>
              <a:latin typeface="思源黑体 CN Bold"/>
              <a:ea typeface="思源黑体 CN Bold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858F6149-FAEC-BDBB-6E4D-8F3471CE3990}"/>
              </a:ext>
            </a:extLst>
          </p:cNvPr>
          <p:cNvSpPr/>
          <p:nvPr/>
        </p:nvSpPr>
        <p:spPr>
          <a:xfrm>
            <a:off x="11036077" y="0"/>
            <a:ext cx="1155923" cy="11533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8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532EBFB5-C9DD-412B-BFC4-A1419E8E30A3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3"/>
          <a:stretch>
            <a:fillRect/>
          </a:stretch>
        </p:blipFill>
        <p:spPr>
          <a:xfrm>
            <a:off x="7149136" y="-196550"/>
            <a:ext cx="5042864" cy="7415977"/>
          </a:xfr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819A6A0-F953-4A8D-B795-E5585E27D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08117" y="-289372"/>
            <a:ext cx="9670360" cy="7502972"/>
          </a:xfrm>
          <a:prstGeom prst="rect">
            <a:avLst/>
          </a:prstGeom>
        </p:spPr>
      </p:pic>
      <p:grpSp>
        <p:nvGrpSpPr>
          <p:cNvPr id="43" name="组合 42">
            <a:extLst>
              <a:ext uri="{FF2B5EF4-FFF2-40B4-BE49-F238E27FC236}">
                <a16:creationId xmlns:a16="http://schemas.microsoft.com/office/drawing/2014/main" id="{561485DC-D5AF-4CA2-B42F-5FB06317EC99}"/>
              </a:ext>
            </a:extLst>
          </p:cNvPr>
          <p:cNvGrpSpPr/>
          <p:nvPr/>
        </p:nvGrpSpPr>
        <p:grpSpPr>
          <a:xfrm>
            <a:off x="1031556" y="1973184"/>
            <a:ext cx="7909243" cy="3615822"/>
            <a:chOff x="-226648" y="1065169"/>
            <a:chExt cx="7909243" cy="3615822"/>
          </a:xfrm>
        </p:grpSpPr>
        <p:sp>
          <p:nvSpPr>
            <p:cNvPr id="44" name="文本框 43-61536760">
              <a:extLst>
                <a:ext uri="{FF2B5EF4-FFF2-40B4-BE49-F238E27FC236}">
                  <a16:creationId xmlns:a16="http://schemas.microsoft.com/office/drawing/2014/main" id="{E27E3B97-10C7-4AB0-AEA5-E930BE967FB3}"/>
                </a:ext>
              </a:extLst>
            </p:cNvPr>
            <p:cNvSpPr txBox="1"/>
            <p:nvPr/>
          </p:nvSpPr>
          <p:spPr>
            <a:xfrm>
              <a:off x="-226648" y="1065169"/>
              <a:ext cx="7909243" cy="25853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zh-CN" sz="5400" dirty="0">
                  <a:solidFill>
                    <a:schemeClr val="bg1"/>
                  </a:solidFill>
                  <a:latin typeface="思源黑体 CN Heavy"/>
                  <a:ea typeface="思源黑体 CN Heavy"/>
                </a:rPr>
                <a:t>谢谢</a:t>
              </a:r>
              <a:r>
                <a:rPr lang="zh-CN" altLang="en-US" sz="5400" dirty="0">
                  <a:solidFill>
                    <a:schemeClr val="bg1"/>
                  </a:solidFill>
                  <a:latin typeface="思源黑体 CN Heavy"/>
                  <a:ea typeface="思源黑体 CN Heavy"/>
                </a:rPr>
                <a:t>！</a:t>
              </a:r>
              <a:endParaRPr lang="en-US" altLang="zh-CN" sz="5400" dirty="0">
                <a:solidFill>
                  <a:schemeClr val="bg1"/>
                </a:solidFill>
                <a:latin typeface="思源黑体 CN Heavy"/>
                <a:ea typeface="思源黑体 CN Heavy"/>
              </a:endParaRPr>
            </a:p>
            <a:p>
              <a:r>
                <a:rPr lang="zh-CN" altLang="en-US" sz="5400" dirty="0">
                  <a:solidFill>
                    <a:schemeClr val="bg1"/>
                  </a:solidFill>
                  <a:latin typeface="思源黑体 CN Heavy"/>
                  <a:sym typeface="+mn-lt"/>
                </a:rPr>
                <a:t>请各位老师指导！</a:t>
              </a:r>
            </a:p>
            <a:p>
              <a:endParaRPr lang="zh-CN" altLang="zh-CN" sz="5400" dirty="0">
                <a:solidFill>
                  <a:schemeClr val="bg1"/>
                </a:solidFill>
                <a:latin typeface="思源黑体 CN Heavy"/>
                <a:ea typeface="思源黑体 CN Heavy"/>
              </a:endParaRPr>
            </a:p>
          </p:txBody>
        </p:sp>
        <p:sp>
          <p:nvSpPr>
            <p:cNvPr id="46" name="矩形 61536760">
              <a:extLst>
                <a:ext uri="{FF2B5EF4-FFF2-40B4-BE49-F238E27FC236}">
                  <a16:creationId xmlns:a16="http://schemas.microsoft.com/office/drawing/2014/main" id="{BA43727B-4ED0-4C85-A506-47853C473844}"/>
                </a:ext>
              </a:extLst>
            </p:cNvPr>
            <p:cNvSpPr/>
            <p:nvPr/>
          </p:nvSpPr>
          <p:spPr>
            <a:xfrm>
              <a:off x="-226647" y="1204221"/>
              <a:ext cx="368529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spcBef>
                  <a:spcPct val="0"/>
                </a:spcBef>
              </a:pPr>
              <a:endParaRPr lang="zh-CN" altLang="zh-CN" sz="8000" spc="-150">
                <a:solidFill>
                  <a:schemeClr val="bg1"/>
                </a:solidFill>
                <a:latin typeface="思源黑体 CN Heavy"/>
                <a:ea typeface="思源黑体 CN Heavy"/>
              </a:endParaRPr>
            </a:p>
          </p:txBody>
        </p:sp>
        <p:sp>
          <p:nvSpPr>
            <p:cNvPr id="47" name="矩形61536760">
              <a:extLst>
                <a:ext uri="{FF2B5EF4-FFF2-40B4-BE49-F238E27FC236}">
                  <a16:creationId xmlns:a16="http://schemas.microsoft.com/office/drawing/2014/main" id="{2BE55D4A-753E-42CB-956A-008449E60563}"/>
                </a:ext>
              </a:extLst>
            </p:cNvPr>
            <p:cNvSpPr/>
            <p:nvPr/>
          </p:nvSpPr>
          <p:spPr>
            <a:xfrm>
              <a:off x="-226647" y="3849994"/>
              <a:ext cx="233910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2400" dirty="0">
                  <a:solidFill>
                    <a:schemeClr val="bg1"/>
                  </a:solidFill>
                  <a:latin typeface="思源黑体 CN Normal"/>
                  <a:ea typeface="思源黑体 CN Normal"/>
                </a:rPr>
                <a:t>汇报人：</a:t>
              </a:r>
              <a:r>
                <a:rPr lang="zh-CN" altLang="en-US" sz="2400" dirty="0">
                  <a:solidFill>
                    <a:schemeClr val="bg1"/>
                  </a:solidFill>
                  <a:latin typeface="思源黑体 CN Medium"/>
                  <a:ea typeface="思源黑体 CN Medium"/>
                </a:rPr>
                <a:t>刘宇晨</a:t>
              </a:r>
              <a:endParaRPr lang="en-US" altLang="en-US" sz="2400" dirty="0">
                <a:solidFill>
                  <a:schemeClr val="bg1"/>
                </a:solidFill>
                <a:latin typeface="思源黑体 CN Medium"/>
                <a:ea typeface="思源黑体 CN Medium"/>
              </a:endParaRPr>
            </a:p>
            <a:p>
              <a:endParaRPr lang="zh-CN" altLang="zh-CN" sz="2400" dirty="0">
                <a:solidFill>
                  <a:schemeClr val="bg1"/>
                </a:solidFill>
                <a:latin typeface="思源黑体 CN Normal"/>
                <a:ea typeface="思源黑体 CN Norm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2320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The Role of Technology in Financial Technologies Companies">
            <a:extLst>
              <a:ext uri="{FF2B5EF4-FFF2-40B4-BE49-F238E27FC236}">
                <a16:creationId xmlns:a16="http://schemas.microsoft.com/office/drawing/2014/main" id="{E4B0361C-7495-E594-1953-AD5A93C26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6544233-1899-498E-9F4D-C7CF2FE2C1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29" t="5683" b="4258"/>
          <a:stretch/>
        </p:blipFill>
        <p:spPr>
          <a:xfrm>
            <a:off x="0" y="-18436"/>
            <a:ext cx="8925339" cy="7543800"/>
          </a:xfrm>
          <a:prstGeom prst="rect">
            <a:avLst/>
          </a:prstGeom>
        </p:spPr>
      </p:pic>
      <p:sp>
        <p:nvSpPr>
          <p:cNvPr id="7" name="文本框矩形8435759">
            <a:extLst>
              <a:ext uri="{FF2B5EF4-FFF2-40B4-BE49-F238E27FC236}">
                <a16:creationId xmlns:a16="http://schemas.microsoft.com/office/drawing/2014/main" id="{D9EBC228-F5FF-453C-B503-0E62D1A68315}"/>
              </a:ext>
            </a:extLst>
          </p:cNvPr>
          <p:cNvSpPr txBox="1"/>
          <p:nvPr/>
        </p:nvSpPr>
        <p:spPr>
          <a:xfrm>
            <a:off x="869240" y="1840449"/>
            <a:ext cx="1475569" cy="1428750"/>
          </a:xfrm>
          <a:prstGeom prst="rect">
            <a:avLst/>
          </a:prstGeom>
          <a:noFill/>
          <a:ln>
            <a:noFill/>
          </a:ln>
        </p:spPr>
        <p:txBody>
          <a:bodyPr wrap="square" anchor="b">
            <a:spAutoFit/>
          </a:bodyPr>
          <a:lstStyle/>
          <a:p>
            <a:r>
              <a:rPr lang="en-US" altLang="en-US" sz="8800" spc="100" dirty="0">
                <a:solidFill>
                  <a:srgbClr val="FFFFFF"/>
                </a:solidFill>
                <a:latin typeface="思源黑体 CN Heavy"/>
                <a:ea typeface="思源黑体 CN Heavy"/>
              </a:rPr>
              <a:t>01</a:t>
            </a:r>
            <a:endParaRPr lang="zh-CN" altLang="zh-CN" spc="100" dirty="0">
              <a:solidFill>
                <a:srgbClr val="FFFFFF"/>
              </a:solidFill>
              <a:latin typeface="思源黑体 CN Heavy"/>
              <a:ea typeface="思源黑体 CN Heavy"/>
            </a:endParaRPr>
          </a:p>
        </p:txBody>
      </p:sp>
      <p:sp>
        <p:nvSpPr>
          <p:cNvPr id="10" name="矩形8435759">
            <a:extLst>
              <a:ext uri="{FF2B5EF4-FFF2-40B4-BE49-F238E27FC236}">
                <a16:creationId xmlns:a16="http://schemas.microsoft.com/office/drawing/2014/main" id="{C6C5061A-BA76-4071-B902-D30A7C52C4B0}"/>
              </a:ext>
            </a:extLst>
          </p:cNvPr>
          <p:cNvSpPr/>
          <p:nvPr/>
        </p:nvSpPr>
        <p:spPr>
          <a:xfrm>
            <a:off x="869240" y="3076503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4000" dirty="0">
                <a:solidFill>
                  <a:schemeClr val="bg1"/>
                </a:solidFill>
                <a:latin typeface="思源黑体 CN Regular"/>
                <a:ea typeface="思源黑体 CN Regular"/>
              </a:rPr>
              <a:t>研究背景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42F4EDF-0FDA-488F-A924-C338BA8838BC}"/>
              </a:ext>
            </a:extLst>
          </p:cNvPr>
          <p:cNvSpPr/>
          <p:nvPr/>
        </p:nvSpPr>
        <p:spPr>
          <a:xfrm>
            <a:off x="2344809" y="2864259"/>
            <a:ext cx="1837411" cy="88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765DF31-43D9-419A-BB2E-EBA39158C188}"/>
              </a:ext>
            </a:extLst>
          </p:cNvPr>
          <p:cNvGrpSpPr/>
          <p:nvPr/>
        </p:nvGrpSpPr>
        <p:grpSpPr>
          <a:xfrm>
            <a:off x="6304325" y="1984375"/>
            <a:ext cx="4801872" cy="2969562"/>
            <a:chOff x="6685278" y="1511389"/>
            <a:chExt cx="4801872" cy="296956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CD5281C-4CFC-4489-B1E0-7E4F8413DD5A}"/>
                </a:ext>
              </a:extLst>
            </p:cNvPr>
            <p:cNvSpPr txBox="1"/>
            <p:nvPr/>
          </p:nvSpPr>
          <p:spPr>
            <a:xfrm flipH="1">
              <a:off x="6685278" y="1511389"/>
              <a:ext cx="2133918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3200" spc="600" dirty="0">
                  <a:solidFill>
                    <a:schemeClr val="dk2">
                      <a:lumMod val="100000"/>
                    </a:schemeClr>
                  </a:solidFill>
                </a:rPr>
                <a:t>选题背景</a:t>
              </a:r>
              <a:endParaRPr lang="id-ID" altLang="id-ID" sz="3200" spc="600" dirty="0">
                <a:solidFill>
                  <a:schemeClr val="dk2">
                    <a:lumMod val="100000"/>
                  </a:schemeClr>
                </a:solidFill>
              </a:endParaRPr>
            </a:p>
          </p:txBody>
        </p:sp>
        <p:sp>
          <p:nvSpPr>
            <p:cNvPr id="7" name="Rounded Rectangle 25">
              <a:extLst>
                <a:ext uri="{FF2B5EF4-FFF2-40B4-BE49-F238E27FC236}">
                  <a16:creationId xmlns:a16="http://schemas.microsoft.com/office/drawing/2014/main" id="{D6BBA946-32C5-4562-8819-4AE53E062B1B}"/>
                </a:ext>
              </a:extLst>
            </p:cNvPr>
            <p:cNvSpPr/>
            <p:nvPr/>
          </p:nvSpPr>
          <p:spPr>
            <a:xfrm flipH="1">
              <a:off x="7817178" y="2342059"/>
              <a:ext cx="2546022" cy="990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endParaRPr lang="id-ID" altLang="id-ID">
                <a:solidFill>
                  <a:schemeClr val="lt1"/>
                </a:solidFill>
              </a:endParaRPr>
            </a:p>
          </p:txBody>
        </p:sp>
        <p:sp>
          <p:nvSpPr>
            <p:cNvPr id="8" name="Rounded Rectangle 26">
              <a:extLst>
                <a:ext uri="{FF2B5EF4-FFF2-40B4-BE49-F238E27FC236}">
                  <a16:creationId xmlns:a16="http://schemas.microsoft.com/office/drawing/2014/main" id="{C08DB7D2-513B-4583-B170-91B1E08E7D16}"/>
                </a:ext>
              </a:extLst>
            </p:cNvPr>
            <p:cNvSpPr/>
            <p:nvPr/>
          </p:nvSpPr>
          <p:spPr>
            <a:xfrm flipH="1">
              <a:off x="6788146" y="2342059"/>
              <a:ext cx="887414" cy="990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endParaRPr lang="id-ID" altLang="id-ID">
                <a:solidFill>
                  <a:schemeClr val="lt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DEF2C3-DB5F-4668-8D21-549504FEAD94}"/>
                </a:ext>
              </a:extLst>
            </p:cNvPr>
            <p:cNvSpPr txBox="1"/>
            <p:nvPr/>
          </p:nvSpPr>
          <p:spPr>
            <a:xfrm>
              <a:off x="6685278" y="2807223"/>
              <a:ext cx="4801872" cy="16737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深度学习和大语言模型在自然语言处理（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NLP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）领域带来革命性进展。这些技术不仅丰富了我们对语言处理的理解，还在电子商务、金融科技等多个领域发挥关键作用，改善服务质量与用户体验。通过深入分析用户数据，大语言模型为企业提供更精准的用户需求理解和商品推荐。</a:t>
              </a:r>
              <a:endParaRPr lang="en-US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0" y="5168049"/>
            <a:ext cx="1900646" cy="17312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id-ID" altLang="id-ID">
              <a:solidFill>
                <a:schemeClr val="lt1"/>
              </a:solidFill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5D984E67-5849-44E5-A93A-EAC67FFBB06B}"/>
              </a:ext>
            </a:extLst>
          </p:cNvPr>
          <p:cNvSpPr/>
          <p:nvPr/>
        </p:nvSpPr>
        <p:spPr>
          <a:xfrm>
            <a:off x="4897394" y="2091037"/>
            <a:ext cx="887414" cy="956226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id-ID" altLang="id-ID">
              <a:solidFill>
                <a:schemeClr val="lt1"/>
              </a:solidFill>
            </a:endParaRPr>
          </a:p>
        </p:txBody>
      </p:sp>
      <p:pic>
        <p:nvPicPr>
          <p:cNvPr id="19" name="图片占位符 18">
            <a:extLst>
              <a:ext uri="{FF2B5EF4-FFF2-40B4-BE49-F238E27FC236}">
                <a16:creationId xmlns:a16="http://schemas.microsoft.com/office/drawing/2014/main" id="{F791E2BF-1C75-40BC-BCF8-05A46A53C6D0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 rotWithShape="1">
          <a:blip r:embed="rId3" cstate="hqprint"/>
          <a:srcRect l="17282" t="-313" r="25064" b="10391"/>
          <a:stretch/>
        </p:blipFill>
        <p:spPr>
          <a:xfrm>
            <a:off x="718217" y="1155315"/>
            <a:ext cx="4074884" cy="3564000"/>
          </a:xfrm>
          <a:blipFill>
            <a:blip r:embed="rId4"/>
            <a:tile tx="0" ty="0" sx="100000" sy="100000" flip="none" algn="tl"/>
          </a:blipFill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3988CA5-17A6-49DD-B137-1B4DF66D8BB5}"/>
              </a:ext>
            </a:extLst>
          </p:cNvPr>
          <p:cNvSpPr txBox="1"/>
          <p:nvPr/>
        </p:nvSpPr>
        <p:spPr>
          <a:xfrm>
            <a:off x="523480" y="376360"/>
            <a:ext cx="65557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14400"/>
            <a:r>
              <a:rPr lang="en-US" altLang="zh-CN" sz="2800" b="1" dirty="0">
                <a:solidFill>
                  <a:schemeClr val="accent1"/>
                </a:solidFill>
                <a:latin typeface="思源黑体 CN Bold"/>
                <a:ea typeface="思源黑体 CN Bold"/>
              </a:rPr>
              <a:t>1.1 </a:t>
            </a:r>
            <a:r>
              <a:rPr lang="zh-CN" altLang="en-US" sz="2800" b="1" dirty="0">
                <a:solidFill>
                  <a:schemeClr val="accent1"/>
                </a:solidFill>
                <a:latin typeface="思源黑体 CN Bold"/>
                <a:ea typeface="思源黑体 CN Bold"/>
              </a:rPr>
              <a:t>选题背景</a:t>
            </a:r>
            <a:endParaRPr lang="zh-CN" altLang="zh-CN" sz="2800" b="1" dirty="0">
              <a:solidFill>
                <a:schemeClr val="accent1"/>
              </a:solidFill>
              <a:latin typeface="思源黑体 CN Bold"/>
              <a:ea typeface="思源黑体 CN Bold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38BAFBC7-B829-E49E-A98D-103FE131C6A5}"/>
              </a:ext>
            </a:extLst>
          </p:cNvPr>
          <p:cNvSpPr/>
          <p:nvPr/>
        </p:nvSpPr>
        <p:spPr>
          <a:xfrm>
            <a:off x="11036077" y="0"/>
            <a:ext cx="1155923" cy="11533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80"/>
          </a:p>
        </p:txBody>
      </p:sp>
      <p:pic>
        <p:nvPicPr>
          <p:cNvPr id="1026" name="Picture 2" descr="何謂FinTech？科技串聯金融生態圈，驅動數位創新應用服務">
            <a:extLst>
              <a:ext uri="{FF2B5EF4-FFF2-40B4-BE49-F238E27FC236}">
                <a16:creationId xmlns:a16="http://schemas.microsoft.com/office/drawing/2014/main" id="{DDA3F9E0-E123-93BB-1CC2-2A6B07C154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6" r="11850"/>
          <a:stretch/>
        </p:blipFill>
        <p:spPr bwMode="auto">
          <a:xfrm>
            <a:off x="680891" y="1153317"/>
            <a:ext cx="4171411" cy="370318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510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A7AE8075-287A-450D-B361-3A278D1F1E4B}"/>
              </a:ext>
            </a:extLst>
          </p:cNvPr>
          <p:cNvSpPr/>
          <p:nvPr/>
        </p:nvSpPr>
        <p:spPr>
          <a:xfrm>
            <a:off x="681990" y="1653540"/>
            <a:ext cx="2308861" cy="2688117"/>
          </a:xfrm>
          <a:prstGeom prst="rect">
            <a:avLst/>
          </a:prstGeom>
          <a:solidFill>
            <a:schemeClr val="accent1"/>
          </a:solidFill>
          <a:ln w="0">
            <a:solidFill>
              <a:schemeClr val="tx1"/>
            </a:solidFill>
            <a:prstDash val="solid"/>
            <a:miter/>
          </a:ln>
        </p:spPr>
        <p:txBody>
          <a:bodyPr vert="horz" wrap="square" lIns="91440" tIns="45720" rIns="91440" bIns="45720" numCol="1" spcCol="0" anchor="ctr" anchorCtr="0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C041B99-B1E2-419E-8CEA-46C131F024FF}"/>
              </a:ext>
            </a:extLst>
          </p:cNvPr>
          <p:cNvSpPr/>
          <p:nvPr/>
        </p:nvSpPr>
        <p:spPr>
          <a:xfrm>
            <a:off x="8768478" y="4454469"/>
            <a:ext cx="2379582" cy="17367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9B1162E-86A2-4173-B5D7-F8F0F04FACD0}"/>
              </a:ext>
            </a:extLst>
          </p:cNvPr>
          <p:cNvSpPr/>
          <p:nvPr/>
        </p:nvSpPr>
        <p:spPr>
          <a:xfrm>
            <a:off x="681990" y="4454469"/>
            <a:ext cx="5456439" cy="17367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340571" y="1578672"/>
            <a:ext cx="2308861" cy="46125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540894" y="1761383"/>
            <a:ext cx="95410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创新点</a:t>
            </a:r>
            <a:endParaRPr lang="zh-CN" altLang="zh-CN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6502794" y="2327875"/>
            <a:ext cx="1888772" cy="3109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</a:rPr>
              <a:t>利用生成式大语言模型和自构</a:t>
            </a: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</a:rPr>
              <a:t>Seq2Label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</a:rPr>
              <a:t>模型，通过分析自然语言表达的购买诉求，生成与用户需求高度相关的商品特征标签，提高推荐准确性和个性化程度。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</a:rPr>
              <a:t>引入贷款服务，拓宽电商金融分析系统应用范围，增强用户粘性和平台吸引力。</a:t>
            </a:r>
            <a:endParaRPr lang="zh-CN" altLang="zh-CN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EC8D976-F6C2-44DE-A2BF-F8AEA1A82353}"/>
              </a:ext>
            </a:extLst>
          </p:cNvPr>
          <p:cNvSpPr txBox="1"/>
          <p:nvPr/>
        </p:nvSpPr>
        <p:spPr>
          <a:xfrm>
            <a:off x="911418" y="4567427"/>
            <a:ext cx="121058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现存问题</a:t>
            </a:r>
            <a:endParaRPr lang="zh-CN" altLang="zh-CN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B3AFC39-23AF-4370-A7E1-B3DEB0E851EA}"/>
              </a:ext>
            </a:extLst>
          </p:cNvPr>
          <p:cNvSpPr txBox="1"/>
          <p:nvPr/>
        </p:nvSpPr>
        <p:spPr>
          <a:xfrm>
            <a:off x="911418" y="5002658"/>
            <a:ext cx="4641657" cy="616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</a:rPr>
              <a:t>现有推荐系统在面对用户模糊或多样化需求时的局限性，如难以精确捕捉用户真实意图，导致推荐不准确。</a:t>
            </a:r>
            <a:endParaRPr lang="zh-CN" altLang="zh-CN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AF99693-9BDF-4A54-B6FA-D6B4E912E061}"/>
              </a:ext>
            </a:extLst>
          </p:cNvPr>
          <p:cNvSpPr txBox="1"/>
          <p:nvPr/>
        </p:nvSpPr>
        <p:spPr>
          <a:xfrm>
            <a:off x="911418" y="1794415"/>
            <a:ext cx="121058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研究动机</a:t>
            </a:r>
            <a:endParaRPr lang="zh-CN" altLang="zh-CN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19A1B84-C8D7-44CD-A2DB-5ECA590634DA}"/>
              </a:ext>
            </a:extLst>
          </p:cNvPr>
          <p:cNvSpPr txBox="1"/>
          <p:nvPr/>
        </p:nvSpPr>
        <p:spPr>
          <a:xfrm>
            <a:off x="914735" y="2422407"/>
            <a:ext cx="1878323" cy="1447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</a:rPr>
              <a:t>随着电子商务和金融科技的融合，用户需求日益多元复杂，传统推荐系统的局限性变得更加明显，突出新的推荐技术的需求性。</a:t>
            </a:r>
            <a:endParaRPr lang="zh-CN" altLang="zh-CN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F172A17-11AD-4E8D-B9B7-43AD2B8939E0}"/>
              </a:ext>
            </a:extLst>
          </p:cNvPr>
          <p:cNvSpPr txBox="1"/>
          <p:nvPr/>
        </p:nvSpPr>
        <p:spPr>
          <a:xfrm>
            <a:off x="8903191" y="4566371"/>
            <a:ext cx="121058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预期影响</a:t>
            </a:r>
            <a:endParaRPr lang="zh-CN" altLang="zh-CN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994B28C-DDD4-467B-8B97-5D303ED8ED5C}"/>
              </a:ext>
            </a:extLst>
          </p:cNvPr>
          <p:cNvSpPr txBox="1"/>
          <p:nvPr/>
        </p:nvSpPr>
        <p:spPr>
          <a:xfrm>
            <a:off x="8890352" y="4916232"/>
            <a:ext cx="2145725" cy="1170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</a:rPr>
              <a:t>通过提供贴合用户财务需求的贷款选项、深入全面的数据分析，促进销售、提升用户满意度和个性化服务水平。</a:t>
            </a:r>
            <a:endParaRPr lang="zh-CN" altLang="zh-CN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1E01818-EF41-4E6E-B2CA-552F17BFEFFA}"/>
              </a:ext>
            </a:extLst>
          </p:cNvPr>
          <p:cNvSpPr txBox="1"/>
          <p:nvPr/>
        </p:nvSpPr>
        <p:spPr>
          <a:xfrm>
            <a:off x="523480" y="376360"/>
            <a:ext cx="65557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14400"/>
            <a:r>
              <a:rPr lang="en-US" altLang="zh-CN" sz="2800" b="1" dirty="0">
                <a:solidFill>
                  <a:schemeClr val="accent1"/>
                </a:solidFill>
                <a:latin typeface="思源黑体 CN Bold"/>
                <a:ea typeface="思源黑体 CN Bold"/>
              </a:rPr>
              <a:t>1.2 </a:t>
            </a:r>
            <a:r>
              <a:rPr lang="zh-CN" altLang="en-US" sz="2800" b="1" dirty="0">
                <a:solidFill>
                  <a:schemeClr val="accent1"/>
                </a:solidFill>
                <a:latin typeface="思源黑体 CN Bold"/>
                <a:ea typeface="思源黑体 CN Bold"/>
              </a:rPr>
              <a:t>研究意义</a:t>
            </a:r>
            <a:endParaRPr lang="zh-CN" altLang="zh-CN" sz="2800" b="1" dirty="0">
              <a:solidFill>
                <a:schemeClr val="accent1"/>
              </a:solidFill>
              <a:latin typeface="思源黑体 CN Bold"/>
              <a:ea typeface="思源黑体 CN Bold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33452F80-19AB-C77C-55C3-A7EC8F6C0866}"/>
              </a:ext>
            </a:extLst>
          </p:cNvPr>
          <p:cNvSpPr/>
          <p:nvPr/>
        </p:nvSpPr>
        <p:spPr>
          <a:xfrm>
            <a:off x="11036077" y="0"/>
            <a:ext cx="1155923" cy="11533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80"/>
          </a:p>
        </p:txBody>
      </p:sp>
      <p:pic>
        <p:nvPicPr>
          <p:cNvPr id="2050" name="Picture 2" descr="What Are Large Language Models? – Towards AI">
            <a:extLst>
              <a:ext uri="{FF2B5EF4-FFF2-40B4-BE49-F238E27FC236}">
                <a16:creationId xmlns:a16="http://schemas.microsoft.com/office/drawing/2014/main" id="{39CA399D-C511-C8BD-8F1D-01DB52AA6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7" t="-176" r="7656" b="176"/>
          <a:stretch/>
        </p:blipFill>
        <p:spPr bwMode="auto">
          <a:xfrm>
            <a:off x="3164997" y="1644351"/>
            <a:ext cx="2973432" cy="270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nstant Personal Loan - Apply Quick Personal Loan Online with CASHe">
            <a:extLst>
              <a:ext uri="{FF2B5EF4-FFF2-40B4-BE49-F238E27FC236}">
                <a16:creationId xmlns:a16="http://schemas.microsoft.com/office/drawing/2014/main" id="{02956FA0-D188-28C7-B2CD-E943F2C54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861" y="2327875"/>
            <a:ext cx="2340816" cy="14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6326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千图PPT彼岸天：ID 8661124库_组合 1"/>
          <p:cNvGrpSpPr/>
          <p:nvPr>
            <p:custDataLst>
              <p:tags r:id="rId1"/>
            </p:custDataLst>
          </p:nvPr>
        </p:nvGrpSpPr>
        <p:grpSpPr>
          <a:xfrm>
            <a:off x="6143611" y="2779785"/>
            <a:ext cx="2233027" cy="379213"/>
            <a:chOff x="5929748" y="2672916"/>
            <a:chExt cx="1439102" cy="241141"/>
          </a:xfrm>
        </p:grpSpPr>
        <p:sp>
          <p:nvSpPr>
            <p:cNvPr id="21" name="TextBox 23"/>
            <p:cNvSpPr txBox="1"/>
            <p:nvPr/>
          </p:nvSpPr>
          <p:spPr>
            <a:xfrm>
              <a:off x="6291632" y="2672916"/>
              <a:ext cx="1077218" cy="215444"/>
            </a:xfrm>
            <a:prstGeom prst="rect">
              <a:avLst/>
            </a:prstGeom>
          </p:spPr>
          <p:txBody>
            <a:bodyPr wrap="none" lIns="0" tIns="0" rIns="0" bIns="0"/>
            <a:lstStyle/>
            <a:p>
              <a:pPr marL="0" indent="0">
                <a:buNone/>
              </a:pPr>
              <a:r>
                <a:rPr lang="zh-CN" altLang="en-US" sz="2400" b="1" dirty="0">
                  <a:solidFill>
                    <a:srgbClr val="00B050"/>
                  </a:solidFill>
                </a:rPr>
                <a:t>环境可持续性</a:t>
              </a:r>
              <a:endParaRPr lang="zh-CN" altLang="zh-CN" sz="2400" b="1" dirty="0">
                <a:solidFill>
                  <a:srgbClr val="00B050"/>
                </a:solidFill>
              </a:endParaRPr>
            </a:p>
          </p:txBody>
        </p:sp>
        <p:sp>
          <p:nvSpPr>
            <p:cNvPr id="7" name="Freeform: Shape 24"/>
            <p:cNvSpPr/>
            <p:nvPr/>
          </p:nvSpPr>
          <p:spPr>
            <a:xfrm>
              <a:off x="5929748" y="2684880"/>
              <a:ext cx="229177" cy="229177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7"/>
                </a:cxn>
                <a:cxn ang="0">
                  <a:pos x="27" y="0"/>
                </a:cxn>
                <a:cxn ang="0">
                  <a:pos x="55" y="27"/>
                </a:cxn>
                <a:cxn ang="0">
                  <a:pos x="27" y="55"/>
                </a:cxn>
                <a:cxn ang="0">
                  <a:pos x="45" y="20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8" y="17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4" y="22"/>
                </a:cxn>
                <a:cxn ang="0">
                  <a:pos x="13" y="23"/>
                </a:cxn>
                <a:cxn ang="0">
                  <a:pos x="9" y="26"/>
                </a:cxn>
                <a:cxn ang="0">
                  <a:pos x="9" y="28"/>
                </a:cxn>
                <a:cxn ang="0">
                  <a:pos x="9" y="30"/>
                </a:cxn>
                <a:cxn ang="0">
                  <a:pos x="22" y="43"/>
                </a:cxn>
                <a:cxn ang="0">
                  <a:pos x="24" y="43"/>
                </a:cxn>
                <a:cxn ang="0">
                  <a:pos x="26" y="43"/>
                </a:cxn>
                <a:cxn ang="0">
                  <a:pos x="45" y="23"/>
                </a:cxn>
                <a:cxn ang="0">
                  <a:pos x="46" y="22"/>
                </a:cxn>
                <a:cxn ang="0">
                  <a:pos x="45" y="20"/>
                </a:cxn>
              </a:cxnLst>
              <a:rect l="0" t="0" r="r" b="b"/>
              <a:pathLst>
                <a:path w="229177" h="229177">
                  <a:moveTo>
                    <a:pt x="112505" y="229177"/>
                  </a:moveTo>
                  <a:cubicBezTo>
                    <a:pt x="50002" y="229177"/>
                    <a:pt x="0" y="175008"/>
                    <a:pt x="0" y="112505"/>
                  </a:cubicBezTo>
                  <a:cubicBezTo>
                    <a:pt x="0" y="50002"/>
                    <a:pt x="50002" y="0"/>
                    <a:pt x="112505" y="0"/>
                  </a:cubicBezTo>
                  <a:cubicBezTo>
                    <a:pt x="175008" y="0"/>
                    <a:pt x="229177" y="50002"/>
                    <a:pt x="229177" y="112505"/>
                  </a:cubicBezTo>
                  <a:cubicBezTo>
                    <a:pt x="229177" y="175008"/>
                    <a:pt x="175008" y="229177"/>
                    <a:pt x="112505" y="229177"/>
                  </a:cubicBezTo>
                  <a:close/>
                  <a:moveTo>
                    <a:pt x="187508" y="83337"/>
                  </a:moveTo>
                  <a:cubicBezTo>
                    <a:pt x="175008" y="70837"/>
                    <a:pt x="175008" y="70837"/>
                    <a:pt x="175008" y="70837"/>
                  </a:cubicBezTo>
                  <a:cubicBezTo>
                    <a:pt x="170841" y="66670"/>
                    <a:pt x="170841" y="66670"/>
                    <a:pt x="166674" y="66670"/>
                  </a:cubicBezTo>
                  <a:cubicBezTo>
                    <a:pt x="162507" y="66670"/>
                    <a:pt x="162507" y="66670"/>
                    <a:pt x="158340" y="70837"/>
                  </a:cubicBezTo>
                  <a:cubicBezTo>
                    <a:pt x="100005" y="129172"/>
                    <a:pt x="100005" y="129172"/>
                    <a:pt x="100005" y="129172"/>
                  </a:cubicBezTo>
                  <a:cubicBezTo>
                    <a:pt x="66670" y="95838"/>
                    <a:pt x="66670" y="95838"/>
                    <a:pt x="66670" y="95838"/>
                  </a:cubicBezTo>
                  <a:cubicBezTo>
                    <a:pt x="62503" y="95838"/>
                    <a:pt x="62503" y="91671"/>
                    <a:pt x="58336" y="91671"/>
                  </a:cubicBezTo>
                  <a:cubicBezTo>
                    <a:pt x="58336" y="91671"/>
                    <a:pt x="54169" y="95838"/>
                    <a:pt x="54169" y="95838"/>
                  </a:cubicBezTo>
                  <a:cubicBezTo>
                    <a:pt x="37502" y="108338"/>
                    <a:pt x="37502" y="108338"/>
                    <a:pt x="37502" y="108338"/>
                  </a:cubicBezTo>
                  <a:cubicBezTo>
                    <a:pt x="37502" y="112505"/>
                    <a:pt x="37502" y="112505"/>
                    <a:pt x="37502" y="116672"/>
                  </a:cubicBezTo>
                  <a:cubicBezTo>
                    <a:pt x="37502" y="120839"/>
                    <a:pt x="37502" y="120839"/>
                    <a:pt x="37502" y="125006"/>
                  </a:cubicBezTo>
                  <a:cubicBezTo>
                    <a:pt x="91671" y="179175"/>
                    <a:pt x="91671" y="179175"/>
                    <a:pt x="91671" y="179175"/>
                  </a:cubicBezTo>
                  <a:cubicBezTo>
                    <a:pt x="95838" y="179175"/>
                    <a:pt x="95838" y="179175"/>
                    <a:pt x="100005" y="179175"/>
                  </a:cubicBezTo>
                  <a:cubicBezTo>
                    <a:pt x="104171" y="179175"/>
                    <a:pt x="104171" y="179175"/>
                    <a:pt x="108338" y="179175"/>
                  </a:cubicBezTo>
                  <a:cubicBezTo>
                    <a:pt x="187508" y="95838"/>
                    <a:pt x="187508" y="95838"/>
                    <a:pt x="187508" y="95838"/>
                  </a:cubicBezTo>
                  <a:cubicBezTo>
                    <a:pt x="187508" y="95838"/>
                    <a:pt x="191675" y="91671"/>
                    <a:pt x="191675" y="91671"/>
                  </a:cubicBezTo>
                  <a:cubicBezTo>
                    <a:pt x="191675" y="87504"/>
                    <a:pt x="187508" y="83337"/>
                    <a:pt x="187508" y="83337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3200"/>
            </a:p>
          </p:txBody>
        </p:sp>
      </p:grpSp>
      <p:grpSp>
        <p:nvGrpSpPr>
          <p:cNvPr id="48" name="千图PPT彼岸天：ID 8661124库_组合 47"/>
          <p:cNvGrpSpPr/>
          <p:nvPr>
            <p:custDataLst>
              <p:tags r:id="rId2"/>
            </p:custDataLst>
          </p:nvPr>
        </p:nvGrpSpPr>
        <p:grpSpPr>
          <a:xfrm>
            <a:off x="9107044" y="2800740"/>
            <a:ext cx="2340932" cy="377585"/>
            <a:chOff x="8766853" y="2736734"/>
            <a:chExt cx="1508643" cy="240105"/>
          </a:xfrm>
        </p:grpSpPr>
        <p:sp>
          <p:nvSpPr>
            <p:cNvPr id="9" name="Freeform: Shape 30"/>
            <p:cNvSpPr/>
            <p:nvPr/>
          </p:nvSpPr>
          <p:spPr>
            <a:xfrm>
              <a:off x="8766853" y="2747662"/>
              <a:ext cx="229177" cy="229177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7"/>
                </a:cxn>
                <a:cxn ang="0">
                  <a:pos x="27" y="0"/>
                </a:cxn>
                <a:cxn ang="0">
                  <a:pos x="55" y="27"/>
                </a:cxn>
                <a:cxn ang="0">
                  <a:pos x="27" y="55"/>
                </a:cxn>
                <a:cxn ang="0">
                  <a:pos x="45" y="20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8" y="17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4" y="22"/>
                </a:cxn>
                <a:cxn ang="0">
                  <a:pos x="13" y="23"/>
                </a:cxn>
                <a:cxn ang="0">
                  <a:pos x="9" y="26"/>
                </a:cxn>
                <a:cxn ang="0">
                  <a:pos x="9" y="28"/>
                </a:cxn>
                <a:cxn ang="0">
                  <a:pos x="9" y="30"/>
                </a:cxn>
                <a:cxn ang="0">
                  <a:pos x="22" y="43"/>
                </a:cxn>
                <a:cxn ang="0">
                  <a:pos x="24" y="43"/>
                </a:cxn>
                <a:cxn ang="0">
                  <a:pos x="26" y="43"/>
                </a:cxn>
                <a:cxn ang="0">
                  <a:pos x="45" y="23"/>
                </a:cxn>
                <a:cxn ang="0">
                  <a:pos x="46" y="22"/>
                </a:cxn>
                <a:cxn ang="0">
                  <a:pos x="45" y="20"/>
                </a:cxn>
              </a:cxnLst>
              <a:rect l="0" t="0" r="r" b="b"/>
              <a:pathLst>
                <a:path w="229177" h="229177">
                  <a:moveTo>
                    <a:pt x="112505" y="229177"/>
                  </a:moveTo>
                  <a:cubicBezTo>
                    <a:pt x="50002" y="229177"/>
                    <a:pt x="0" y="175008"/>
                    <a:pt x="0" y="112505"/>
                  </a:cubicBezTo>
                  <a:cubicBezTo>
                    <a:pt x="0" y="50002"/>
                    <a:pt x="50002" y="0"/>
                    <a:pt x="112505" y="0"/>
                  </a:cubicBezTo>
                  <a:cubicBezTo>
                    <a:pt x="175008" y="0"/>
                    <a:pt x="229177" y="50002"/>
                    <a:pt x="229177" y="112505"/>
                  </a:cubicBezTo>
                  <a:cubicBezTo>
                    <a:pt x="229177" y="175008"/>
                    <a:pt x="175008" y="229177"/>
                    <a:pt x="112505" y="229177"/>
                  </a:cubicBezTo>
                  <a:close/>
                  <a:moveTo>
                    <a:pt x="187508" y="83337"/>
                  </a:moveTo>
                  <a:cubicBezTo>
                    <a:pt x="175008" y="70837"/>
                    <a:pt x="175008" y="70837"/>
                    <a:pt x="175008" y="70837"/>
                  </a:cubicBezTo>
                  <a:cubicBezTo>
                    <a:pt x="170841" y="66670"/>
                    <a:pt x="170841" y="66670"/>
                    <a:pt x="166674" y="66670"/>
                  </a:cubicBezTo>
                  <a:cubicBezTo>
                    <a:pt x="162507" y="66670"/>
                    <a:pt x="162507" y="66670"/>
                    <a:pt x="158340" y="70837"/>
                  </a:cubicBezTo>
                  <a:cubicBezTo>
                    <a:pt x="100005" y="129172"/>
                    <a:pt x="100005" y="129172"/>
                    <a:pt x="100005" y="129172"/>
                  </a:cubicBezTo>
                  <a:cubicBezTo>
                    <a:pt x="66670" y="95838"/>
                    <a:pt x="66670" y="95838"/>
                    <a:pt x="66670" y="95838"/>
                  </a:cubicBezTo>
                  <a:cubicBezTo>
                    <a:pt x="62503" y="95838"/>
                    <a:pt x="62503" y="91671"/>
                    <a:pt x="58336" y="91671"/>
                  </a:cubicBezTo>
                  <a:cubicBezTo>
                    <a:pt x="58336" y="91671"/>
                    <a:pt x="54169" y="95838"/>
                    <a:pt x="54169" y="95838"/>
                  </a:cubicBezTo>
                  <a:cubicBezTo>
                    <a:pt x="37502" y="108338"/>
                    <a:pt x="37502" y="108338"/>
                    <a:pt x="37502" y="108338"/>
                  </a:cubicBezTo>
                  <a:cubicBezTo>
                    <a:pt x="37502" y="112505"/>
                    <a:pt x="37502" y="112505"/>
                    <a:pt x="37502" y="116672"/>
                  </a:cubicBezTo>
                  <a:cubicBezTo>
                    <a:pt x="37502" y="120839"/>
                    <a:pt x="37502" y="120839"/>
                    <a:pt x="37502" y="125006"/>
                  </a:cubicBezTo>
                  <a:cubicBezTo>
                    <a:pt x="91671" y="179175"/>
                    <a:pt x="91671" y="179175"/>
                    <a:pt x="91671" y="179175"/>
                  </a:cubicBezTo>
                  <a:cubicBezTo>
                    <a:pt x="95838" y="179175"/>
                    <a:pt x="95838" y="179175"/>
                    <a:pt x="100005" y="179175"/>
                  </a:cubicBezTo>
                  <a:cubicBezTo>
                    <a:pt x="104171" y="179175"/>
                    <a:pt x="104171" y="179175"/>
                    <a:pt x="108338" y="179175"/>
                  </a:cubicBezTo>
                  <a:cubicBezTo>
                    <a:pt x="187508" y="95838"/>
                    <a:pt x="187508" y="95838"/>
                    <a:pt x="187508" y="95838"/>
                  </a:cubicBezTo>
                  <a:cubicBezTo>
                    <a:pt x="187508" y="95838"/>
                    <a:pt x="191675" y="91671"/>
                    <a:pt x="191675" y="91671"/>
                  </a:cubicBezTo>
                  <a:cubicBezTo>
                    <a:pt x="191675" y="87504"/>
                    <a:pt x="187508" y="83337"/>
                    <a:pt x="187508" y="8333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3200"/>
            </a:p>
          </p:txBody>
        </p:sp>
        <p:sp>
          <p:nvSpPr>
            <p:cNvPr id="19" name="TextBox 51"/>
            <p:cNvSpPr txBox="1"/>
            <p:nvPr/>
          </p:nvSpPr>
          <p:spPr>
            <a:xfrm>
              <a:off x="9198278" y="2736734"/>
              <a:ext cx="1077218" cy="215444"/>
            </a:xfrm>
            <a:prstGeom prst="rect">
              <a:avLst/>
            </a:prstGeom>
          </p:spPr>
          <p:txBody>
            <a:bodyPr wrap="none" lIns="0" tIns="0" rIns="0" bIns="0"/>
            <a:lstStyle/>
            <a:p>
              <a:pPr marL="0" indent="0">
                <a:buNone/>
              </a:pPr>
              <a:r>
                <a:rPr lang="zh-CN" altLang="en-US" sz="2400" b="1" dirty="0">
                  <a:solidFill>
                    <a:srgbClr val="92D050"/>
                  </a:solidFill>
                </a:rPr>
                <a:t>经济可持续性</a:t>
              </a:r>
              <a:endParaRPr lang="zh-CN" altLang="zh-CN" sz="2400" b="1" dirty="0">
                <a:solidFill>
                  <a:srgbClr val="92D050"/>
                </a:solidFill>
              </a:endParaRPr>
            </a:p>
          </p:txBody>
        </p:sp>
      </p:grpSp>
      <p:grpSp>
        <p:nvGrpSpPr>
          <p:cNvPr id="49" name="千图PPT彼岸天：ID 8661124库_组合 48"/>
          <p:cNvGrpSpPr/>
          <p:nvPr>
            <p:custDataLst>
              <p:tags r:id="rId3"/>
            </p:custDataLst>
          </p:nvPr>
        </p:nvGrpSpPr>
        <p:grpSpPr>
          <a:xfrm>
            <a:off x="9119047" y="4025369"/>
            <a:ext cx="2265833" cy="369250"/>
            <a:chOff x="8815251" y="3998584"/>
            <a:chExt cx="1460245" cy="234805"/>
          </a:xfrm>
        </p:grpSpPr>
        <p:sp>
          <p:nvSpPr>
            <p:cNvPr id="10" name="Freeform: Shape 33"/>
            <p:cNvSpPr/>
            <p:nvPr/>
          </p:nvSpPr>
          <p:spPr>
            <a:xfrm>
              <a:off x="8815251" y="4004212"/>
              <a:ext cx="229177" cy="229177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7"/>
                </a:cxn>
                <a:cxn ang="0">
                  <a:pos x="27" y="0"/>
                </a:cxn>
                <a:cxn ang="0">
                  <a:pos x="55" y="27"/>
                </a:cxn>
                <a:cxn ang="0">
                  <a:pos x="27" y="55"/>
                </a:cxn>
                <a:cxn ang="0">
                  <a:pos x="45" y="20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8" y="17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4" y="22"/>
                </a:cxn>
                <a:cxn ang="0">
                  <a:pos x="13" y="23"/>
                </a:cxn>
                <a:cxn ang="0">
                  <a:pos x="9" y="26"/>
                </a:cxn>
                <a:cxn ang="0">
                  <a:pos x="9" y="28"/>
                </a:cxn>
                <a:cxn ang="0">
                  <a:pos x="9" y="30"/>
                </a:cxn>
                <a:cxn ang="0">
                  <a:pos x="22" y="43"/>
                </a:cxn>
                <a:cxn ang="0">
                  <a:pos x="24" y="43"/>
                </a:cxn>
                <a:cxn ang="0">
                  <a:pos x="26" y="43"/>
                </a:cxn>
                <a:cxn ang="0">
                  <a:pos x="45" y="23"/>
                </a:cxn>
                <a:cxn ang="0">
                  <a:pos x="46" y="22"/>
                </a:cxn>
                <a:cxn ang="0">
                  <a:pos x="45" y="20"/>
                </a:cxn>
              </a:cxnLst>
              <a:rect l="0" t="0" r="r" b="b"/>
              <a:pathLst>
                <a:path w="229177" h="229177">
                  <a:moveTo>
                    <a:pt x="112505" y="229177"/>
                  </a:moveTo>
                  <a:cubicBezTo>
                    <a:pt x="50002" y="229177"/>
                    <a:pt x="0" y="175008"/>
                    <a:pt x="0" y="112505"/>
                  </a:cubicBezTo>
                  <a:cubicBezTo>
                    <a:pt x="0" y="50002"/>
                    <a:pt x="50002" y="0"/>
                    <a:pt x="112505" y="0"/>
                  </a:cubicBezTo>
                  <a:cubicBezTo>
                    <a:pt x="175008" y="0"/>
                    <a:pt x="229177" y="50002"/>
                    <a:pt x="229177" y="112505"/>
                  </a:cubicBezTo>
                  <a:cubicBezTo>
                    <a:pt x="229177" y="175008"/>
                    <a:pt x="175008" y="229177"/>
                    <a:pt x="112505" y="229177"/>
                  </a:cubicBezTo>
                  <a:close/>
                  <a:moveTo>
                    <a:pt x="187508" y="83337"/>
                  </a:moveTo>
                  <a:cubicBezTo>
                    <a:pt x="175008" y="70837"/>
                    <a:pt x="175008" y="70837"/>
                    <a:pt x="175008" y="70837"/>
                  </a:cubicBezTo>
                  <a:cubicBezTo>
                    <a:pt x="170841" y="66670"/>
                    <a:pt x="170841" y="66670"/>
                    <a:pt x="166674" y="66670"/>
                  </a:cubicBezTo>
                  <a:cubicBezTo>
                    <a:pt x="162507" y="66670"/>
                    <a:pt x="162507" y="66670"/>
                    <a:pt x="158340" y="70837"/>
                  </a:cubicBezTo>
                  <a:cubicBezTo>
                    <a:pt x="100005" y="129172"/>
                    <a:pt x="100005" y="129172"/>
                    <a:pt x="100005" y="129172"/>
                  </a:cubicBezTo>
                  <a:cubicBezTo>
                    <a:pt x="66670" y="95838"/>
                    <a:pt x="66670" y="95838"/>
                    <a:pt x="66670" y="95838"/>
                  </a:cubicBezTo>
                  <a:cubicBezTo>
                    <a:pt x="62503" y="95838"/>
                    <a:pt x="62503" y="91671"/>
                    <a:pt x="58336" y="91671"/>
                  </a:cubicBezTo>
                  <a:cubicBezTo>
                    <a:pt x="58336" y="91671"/>
                    <a:pt x="54169" y="95838"/>
                    <a:pt x="54169" y="95838"/>
                  </a:cubicBezTo>
                  <a:cubicBezTo>
                    <a:pt x="37502" y="108338"/>
                    <a:pt x="37502" y="108338"/>
                    <a:pt x="37502" y="108338"/>
                  </a:cubicBezTo>
                  <a:cubicBezTo>
                    <a:pt x="37502" y="112505"/>
                    <a:pt x="37502" y="112505"/>
                    <a:pt x="37502" y="116672"/>
                  </a:cubicBezTo>
                  <a:cubicBezTo>
                    <a:pt x="37502" y="120839"/>
                    <a:pt x="37502" y="120839"/>
                    <a:pt x="37502" y="125006"/>
                  </a:cubicBezTo>
                  <a:cubicBezTo>
                    <a:pt x="91671" y="179175"/>
                    <a:pt x="91671" y="179175"/>
                    <a:pt x="91671" y="179175"/>
                  </a:cubicBezTo>
                  <a:cubicBezTo>
                    <a:pt x="95838" y="179175"/>
                    <a:pt x="95838" y="179175"/>
                    <a:pt x="100005" y="179175"/>
                  </a:cubicBezTo>
                  <a:cubicBezTo>
                    <a:pt x="104171" y="179175"/>
                    <a:pt x="104171" y="179175"/>
                    <a:pt x="108338" y="179175"/>
                  </a:cubicBezTo>
                  <a:cubicBezTo>
                    <a:pt x="187508" y="95838"/>
                    <a:pt x="187508" y="95838"/>
                    <a:pt x="187508" y="95838"/>
                  </a:cubicBezTo>
                  <a:cubicBezTo>
                    <a:pt x="187508" y="95838"/>
                    <a:pt x="191675" y="91671"/>
                    <a:pt x="191675" y="91671"/>
                  </a:cubicBezTo>
                  <a:cubicBezTo>
                    <a:pt x="191675" y="87504"/>
                    <a:pt x="187508" y="83337"/>
                    <a:pt x="187508" y="83337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3200"/>
            </a:p>
          </p:txBody>
        </p:sp>
        <p:sp>
          <p:nvSpPr>
            <p:cNvPr id="17" name="TextBox 54"/>
            <p:cNvSpPr txBox="1"/>
            <p:nvPr/>
          </p:nvSpPr>
          <p:spPr>
            <a:xfrm>
              <a:off x="9198278" y="3998584"/>
              <a:ext cx="1077218" cy="215444"/>
            </a:xfrm>
            <a:prstGeom prst="rect">
              <a:avLst/>
            </a:prstGeom>
          </p:spPr>
          <p:txBody>
            <a:bodyPr wrap="none" lIns="0" tIns="0" rIns="0" bIns="0"/>
            <a:lstStyle/>
            <a:p>
              <a:pPr marL="0" indent="0">
                <a:buNone/>
              </a:pPr>
              <a:r>
                <a:rPr lang="zh-CN" altLang="en-US" sz="2400" b="1" dirty="0">
                  <a:solidFill>
                    <a:srgbClr val="00B050"/>
                  </a:solidFill>
                </a:rPr>
                <a:t>优化能源使用</a:t>
              </a:r>
              <a:endParaRPr lang="zh-CN" altLang="zh-CN" sz="24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50" name="千图PPT彼岸天：ID 8661124库_组合 49"/>
          <p:cNvGrpSpPr/>
          <p:nvPr>
            <p:custDataLst>
              <p:tags r:id="rId4"/>
            </p:custDataLst>
          </p:nvPr>
        </p:nvGrpSpPr>
        <p:grpSpPr>
          <a:xfrm>
            <a:off x="6143610" y="4019939"/>
            <a:ext cx="2250780" cy="361790"/>
            <a:chOff x="5932351" y="3970220"/>
            <a:chExt cx="1450543" cy="230062"/>
          </a:xfrm>
        </p:grpSpPr>
        <p:sp>
          <p:nvSpPr>
            <p:cNvPr id="8" name="Freeform: Shape 27"/>
            <p:cNvSpPr/>
            <p:nvPr/>
          </p:nvSpPr>
          <p:spPr>
            <a:xfrm>
              <a:off x="5932351" y="3970220"/>
              <a:ext cx="229177" cy="230062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7"/>
                </a:cxn>
                <a:cxn ang="0">
                  <a:pos x="27" y="0"/>
                </a:cxn>
                <a:cxn ang="0">
                  <a:pos x="55" y="27"/>
                </a:cxn>
                <a:cxn ang="0">
                  <a:pos x="27" y="55"/>
                </a:cxn>
                <a:cxn ang="0">
                  <a:pos x="45" y="20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8" y="17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4" y="22"/>
                </a:cxn>
                <a:cxn ang="0">
                  <a:pos x="13" y="23"/>
                </a:cxn>
                <a:cxn ang="0">
                  <a:pos x="9" y="26"/>
                </a:cxn>
                <a:cxn ang="0">
                  <a:pos x="9" y="28"/>
                </a:cxn>
                <a:cxn ang="0">
                  <a:pos x="9" y="30"/>
                </a:cxn>
                <a:cxn ang="0">
                  <a:pos x="22" y="43"/>
                </a:cxn>
                <a:cxn ang="0">
                  <a:pos x="24" y="43"/>
                </a:cxn>
                <a:cxn ang="0">
                  <a:pos x="26" y="43"/>
                </a:cxn>
                <a:cxn ang="0">
                  <a:pos x="45" y="23"/>
                </a:cxn>
                <a:cxn ang="0">
                  <a:pos x="46" y="22"/>
                </a:cxn>
                <a:cxn ang="0">
                  <a:pos x="45" y="20"/>
                </a:cxn>
              </a:cxnLst>
              <a:rect l="0" t="0" r="r" b="b"/>
              <a:pathLst>
                <a:path w="229177" h="229177">
                  <a:moveTo>
                    <a:pt x="112505" y="229177"/>
                  </a:moveTo>
                  <a:cubicBezTo>
                    <a:pt x="50002" y="229177"/>
                    <a:pt x="0" y="175008"/>
                    <a:pt x="0" y="112505"/>
                  </a:cubicBezTo>
                  <a:cubicBezTo>
                    <a:pt x="0" y="50002"/>
                    <a:pt x="50002" y="0"/>
                    <a:pt x="112505" y="0"/>
                  </a:cubicBezTo>
                  <a:cubicBezTo>
                    <a:pt x="175008" y="0"/>
                    <a:pt x="229177" y="50002"/>
                    <a:pt x="229177" y="112505"/>
                  </a:cubicBezTo>
                  <a:cubicBezTo>
                    <a:pt x="229177" y="175008"/>
                    <a:pt x="175008" y="229177"/>
                    <a:pt x="112505" y="229177"/>
                  </a:cubicBezTo>
                  <a:close/>
                  <a:moveTo>
                    <a:pt x="187508" y="83337"/>
                  </a:moveTo>
                  <a:cubicBezTo>
                    <a:pt x="175008" y="70837"/>
                    <a:pt x="175008" y="70837"/>
                    <a:pt x="175008" y="70837"/>
                  </a:cubicBezTo>
                  <a:cubicBezTo>
                    <a:pt x="170841" y="66670"/>
                    <a:pt x="170841" y="66670"/>
                    <a:pt x="166674" y="66670"/>
                  </a:cubicBezTo>
                  <a:cubicBezTo>
                    <a:pt x="162507" y="66670"/>
                    <a:pt x="162507" y="66670"/>
                    <a:pt x="158340" y="70837"/>
                  </a:cubicBezTo>
                  <a:cubicBezTo>
                    <a:pt x="100005" y="129172"/>
                    <a:pt x="100005" y="129172"/>
                    <a:pt x="100005" y="129172"/>
                  </a:cubicBezTo>
                  <a:cubicBezTo>
                    <a:pt x="66670" y="95838"/>
                    <a:pt x="66670" y="95838"/>
                    <a:pt x="66670" y="95838"/>
                  </a:cubicBezTo>
                  <a:cubicBezTo>
                    <a:pt x="62503" y="95838"/>
                    <a:pt x="62503" y="91671"/>
                    <a:pt x="58336" y="91671"/>
                  </a:cubicBezTo>
                  <a:cubicBezTo>
                    <a:pt x="58336" y="91671"/>
                    <a:pt x="54169" y="95838"/>
                    <a:pt x="54169" y="95838"/>
                  </a:cubicBezTo>
                  <a:cubicBezTo>
                    <a:pt x="37502" y="108338"/>
                    <a:pt x="37502" y="108338"/>
                    <a:pt x="37502" y="108338"/>
                  </a:cubicBezTo>
                  <a:cubicBezTo>
                    <a:pt x="37502" y="112505"/>
                    <a:pt x="37502" y="112505"/>
                    <a:pt x="37502" y="116672"/>
                  </a:cubicBezTo>
                  <a:cubicBezTo>
                    <a:pt x="37502" y="120839"/>
                    <a:pt x="37502" y="120839"/>
                    <a:pt x="37502" y="125006"/>
                  </a:cubicBezTo>
                  <a:cubicBezTo>
                    <a:pt x="91671" y="179175"/>
                    <a:pt x="91671" y="179175"/>
                    <a:pt x="91671" y="179175"/>
                  </a:cubicBezTo>
                  <a:cubicBezTo>
                    <a:pt x="95838" y="179175"/>
                    <a:pt x="95838" y="179175"/>
                    <a:pt x="100005" y="179175"/>
                  </a:cubicBezTo>
                  <a:cubicBezTo>
                    <a:pt x="104171" y="179175"/>
                    <a:pt x="104171" y="179175"/>
                    <a:pt x="108338" y="179175"/>
                  </a:cubicBezTo>
                  <a:cubicBezTo>
                    <a:pt x="187508" y="95838"/>
                    <a:pt x="187508" y="95838"/>
                    <a:pt x="187508" y="95838"/>
                  </a:cubicBezTo>
                  <a:cubicBezTo>
                    <a:pt x="187508" y="95838"/>
                    <a:pt x="191675" y="91671"/>
                    <a:pt x="191675" y="91671"/>
                  </a:cubicBezTo>
                  <a:cubicBezTo>
                    <a:pt x="191675" y="87504"/>
                    <a:pt x="187508" y="83337"/>
                    <a:pt x="187508" y="8333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3200"/>
            </a:p>
          </p:txBody>
        </p:sp>
        <p:sp>
          <p:nvSpPr>
            <p:cNvPr id="15" name="TextBox 57"/>
            <p:cNvSpPr txBox="1"/>
            <p:nvPr/>
          </p:nvSpPr>
          <p:spPr>
            <a:xfrm>
              <a:off x="6305676" y="3970220"/>
              <a:ext cx="1077218" cy="215444"/>
            </a:xfrm>
            <a:prstGeom prst="rect">
              <a:avLst/>
            </a:prstGeom>
          </p:spPr>
          <p:txBody>
            <a:bodyPr wrap="none" lIns="0" tIns="0" rIns="0" bIns="0"/>
            <a:lstStyle/>
            <a:p>
              <a:pPr marL="0" indent="0">
                <a:buNone/>
              </a:pPr>
              <a:r>
                <a:rPr lang="zh-CN" altLang="en-US" sz="2400" b="1" dirty="0">
                  <a:solidFill>
                    <a:srgbClr val="92D050"/>
                  </a:solidFill>
                </a:rPr>
                <a:t>社会可持续性</a:t>
              </a:r>
              <a:endParaRPr lang="zh-CN" altLang="zh-CN" sz="2400" b="1" dirty="0">
                <a:solidFill>
                  <a:srgbClr val="92D050"/>
                </a:solidFill>
              </a:endParaRPr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161F7ABF-9684-4174-8D09-706DCA0B6C38}"/>
              </a:ext>
            </a:extLst>
          </p:cNvPr>
          <p:cNvSpPr txBox="1"/>
          <p:nvPr/>
        </p:nvSpPr>
        <p:spPr>
          <a:xfrm>
            <a:off x="523480" y="376360"/>
            <a:ext cx="65557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14400"/>
            <a:r>
              <a:rPr lang="en-US" altLang="zh-CN" sz="2800" b="1" dirty="0">
                <a:solidFill>
                  <a:schemeClr val="accent1"/>
                </a:solidFill>
                <a:latin typeface="思源黑体 CN Bold"/>
                <a:ea typeface="思源黑体 CN Bold"/>
              </a:rPr>
              <a:t>1.3 </a:t>
            </a:r>
            <a:r>
              <a:rPr lang="zh-CN" altLang="en-US" sz="2800" b="1" dirty="0">
                <a:solidFill>
                  <a:schemeClr val="accent1"/>
                </a:solidFill>
                <a:latin typeface="思源黑体 CN Bold"/>
                <a:ea typeface="思源黑体 CN Bold"/>
              </a:rPr>
              <a:t>可持续发展的意义</a:t>
            </a:r>
            <a:endParaRPr lang="zh-CN" altLang="zh-CN" sz="2800" b="1" dirty="0">
              <a:solidFill>
                <a:schemeClr val="accent1"/>
              </a:solidFill>
              <a:latin typeface="思源黑体 CN Bold"/>
              <a:ea typeface="思源黑体 CN Bold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C6846CB-9E54-A933-D64C-418400441738}"/>
              </a:ext>
            </a:extLst>
          </p:cNvPr>
          <p:cNvSpPr/>
          <p:nvPr/>
        </p:nvSpPr>
        <p:spPr>
          <a:xfrm>
            <a:off x="11036077" y="0"/>
            <a:ext cx="1155923" cy="11533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80"/>
          </a:p>
        </p:txBody>
      </p:sp>
      <p:pic>
        <p:nvPicPr>
          <p:cNvPr id="7170" name="Picture 2" descr="Sustainable Development Goals - Wikipedia">
            <a:extLst>
              <a:ext uri="{FF2B5EF4-FFF2-40B4-BE49-F238E27FC236}">
                <a16:creationId xmlns:a16="http://schemas.microsoft.com/office/drawing/2014/main" id="{6E34AFB0-C76C-7194-8929-2F10A5C03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80" y="1701800"/>
            <a:ext cx="4918772" cy="393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建筑的摆设布局&#10;&#10;描述已自动生成">
            <a:extLst>
              <a:ext uri="{FF2B5EF4-FFF2-40B4-BE49-F238E27FC236}">
                <a16:creationId xmlns:a16="http://schemas.microsoft.com/office/drawing/2014/main" id="{CF1565D9-E2A5-6ABE-8A9E-D3A9552C6D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78"/>
          <a:stretch/>
        </p:blipFill>
        <p:spPr>
          <a:xfrm>
            <a:off x="3618602" y="4436"/>
            <a:ext cx="9347200" cy="685356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6544233-1899-498E-9F4D-C7CF2FE2C1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29" t="5683" b="4258"/>
          <a:stretch/>
        </p:blipFill>
        <p:spPr>
          <a:xfrm>
            <a:off x="0" y="0"/>
            <a:ext cx="8778240" cy="6853564"/>
          </a:xfrm>
          <a:prstGeom prst="rect">
            <a:avLst/>
          </a:prstGeom>
        </p:spPr>
      </p:pic>
      <p:sp>
        <p:nvSpPr>
          <p:cNvPr id="12" name="矩形8435759">
            <a:extLst>
              <a:ext uri="{FF2B5EF4-FFF2-40B4-BE49-F238E27FC236}">
                <a16:creationId xmlns:a16="http://schemas.microsoft.com/office/drawing/2014/main" id="{75DFD4F2-0536-40A0-914D-0C80228A5654}"/>
              </a:ext>
            </a:extLst>
          </p:cNvPr>
          <p:cNvSpPr/>
          <p:nvPr/>
        </p:nvSpPr>
        <p:spPr>
          <a:xfrm>
            <a:off x="1069526" y="3753464"/>
            <a:ext cx="32208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400" dirty="0">
                <a:solidFill>
                  <a:schemeClr val="bg1"/>
                </a:solidFill>
                <a:latin typeface="思源黑体 CN Regular"/>
                <a:ea typeface="思源黑体 CN Regular"/>
              </a:rPr>
              <a:t>Attention is all you need</a:t>
            </a:r>
            <a:endParaRPr lang="zh-CN" altLang="zh-CN" sz="1400" dirty="0">
              <a:solidFill>
                <a:schemeClr val="bg1"/>
              </a:solidFill>
              <a:latin typeface="思源黑体 CN Regular"/>
              <a:ea typeface="思源黑体 CN Regular"/>
            </a:endParaRPr>
          </a:p>
        </p:txBody>
      </p:sp>
      <p:sp>
        <p:nvSpPr>
          <p:cNvPr id="13" name="矩形8435759">
            <a:extLst>
              <a:ext uri="{FF2B5EF4-FFF2-40B4-BE49-F238E27FC236}">
                <a16:creationId xmlns:a16="http://schemas.microsoft.com/office/drawing/2014/main" id="{860C15F3-EC23-4C37-953F-30C7234BFAC5}"/>
              </a:ext>
            </a:extLst>
          </p:cNvPr>
          <p:cNvSpPr/>
          <p:nvPr/>
        </p:nvSpPr>
        <p:spPr>
          <a:xfrm>
            <a:off x="1034735" y="3076503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4000">
                <a:solidFill>
                  <a:schemeClr val="bg1"/>
                </a:solidFill>
                <a:latin typeface="思源黑体 CN Regular"/>
                <a:ea typeface="思源黑体 CN Regular"/>
              </a:rPr>
              <a:t>文献综述</a:t>
            </a:r>
            <a:endParaRPr lang="zh-CN" altLang="en-US" sz="4000" dirty="0">
              <a:solidFill>
                <a:schemeClr val="bg1"/>
              </a:solidFill>
              <a:latin typeface="思源黑体 CN Regular"/>
              <a:ea typeface="思源黑体 CN Regular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EA1611E-840B-4CC2-9130-DB8B87F828ED}"/>
              </a:ext>
            </a:extLst>
          </p:cNvPr>
          <p:cNvSpPr/>
          <p:nvPr/>
        </p:nvSpPr>
        <p:spPr>
          <a:xfrm>
            <a:off x="2510304" y="2864259"/>
            <a:ext cx="1837411" cy="88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19" name="文本框矩形8435759"/>
          <p:cNvSpPr txBox="1"/>
          <p:nvPr/>
        </p:nvSpPr>
        <p:spPr>
          <a:xfrm>
            <a:off x="1069526" y="1852367"/>
            <a:ext cx="1479550" cy="1428750"/>
          </a:xfrm>
          <a:prstGeom prst="rect">
            <a:avLst/>
          </a:prstGeom>
          <a:noFill/>
          <a:ln>
            <a:noFill/>
          </a:ln>
        </p:spPr>
        <p:txBody>
          <a:bodyPr wrap="square" anchor="b">
            <a:spAutoFit/>
          </a:bodyPr>
          <a:lstStyle/>
          <a:p>
            <a:pPr lvl="0"/>
            <a:r>
              <a:rPr lang="en-US" altLang="en-US" sz="8800" spc="100">
                <a:solidFill>
                  <a:srgbClr val="FFFFFF"/>
                </a:solidFill>
                <a:latin typeface="思源黑体 CN Heavy"/>
                <a:ea typeface="思源黑体 CN Heavy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4001266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9DA6E5E-6505-48B7-BD65-87A11BCB1771}"/>
              </a:ext>
            </a:extLst>
          </p:cNvPr>
          <p:cNvSpPr txBox="1"/>
          <p:nvPr/>
        </p:nvSpPr>
        <p:spPr>
          <a:xfrm>
            <a:off x="1786057" y="1653857"/>
            <a:ext cx="5931284" cy="1673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/>
              <a:t>词向量嵌入技术是自然语言处理（</a:t>
            </a:r>
            <a:r>
              <a:rPr lang="en-US" altLang="zh-CN" sz="1400" dirty="0"/>
              <a:t>NLP</a:t>
            </a:r>
            <a:r>
              <a:rPr lang="zh-CN" altLang="en-US" sz="1400" dirty="0"/>
              <a:t>）领域的一项核心技术，它将词语转换为计算机可以理解的数学向量。通过这种方式，模型能够捕捉到词语之间的语义关系，包括相似性和上下文关联性。词向量的引入极大地提升了机器对自然语言的理解能力，是众多</a:t>
            </a:r>
            <a:r>
              <a:rPr lang="en-US" altLang="zh-CN" sz="1400" dirty="0"/>
              <a:t>NLP</a:t>
            </a:r>
            <a:r>
              <a:rPr lang="zh-CN" altLang="en-US" sz="1400" dirty="0"/>
              <a:t>任务（如文本分类、情感分析、机器翻译等）的基础。</a:t>
            </a:r>
            <a:endParaRPr lang="en-US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E12E72-C0C4-47CE-BD1C-30F7D9A9A28D}"/>
              </a:ext>
            </a:extLst>
          </p:cNvPr>
          <p:cNvSpPr txBox="1"/>
          <p:nvPr/>
        </p:nvSpPr>
        <p:spPr>
          <a:xfrm flipH="1">
            <a:off x="5036771" y="4173919"/>
            <a:ext cx="3350020" cy="589072"/>
          </a:xfrm>
          <a:prstGeom prst="rect">
            <a:avLst/>
          </a:prstGeom>
        </p:spPr>
        <p:txBody>
          <a:bodyPr wrap="none">
            <a:spAutoFit/>
          </a:bodyPr>
          <a:lstStyle>
            <a:lvl1pPr lvl="0" algn="ctr">
              <a:lnSpc>
                <a:spcPct val="150000"/>
              </a:lnSpc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/>
              </a:defRPr>
            </a:lvl1pPr>
          </a:lstStyle>
          <a:p>
            <a:pPr algn="l"/>
            <a:r>
              <a:rPr lang="en-US" altLang="zh-CN" sz="2400" dirty="0">
                <a:solidFill>
                  <a:srgbClr val="455C4C"/>
                </a:solidFill>
                <a:latin typeface="思源黑体 CN Light"/>
              </a:rPr>
              <a:t>text-embedding-ada-002</a:t>
            </a:r>
            <a:endParaRPr lang="en-US" altLang="en-US" sz="2400" dirty="0">
              <a:solidFill>
                <a:srgbClr val="455C4C"/>
              </a:solidFill>
              <a:latin typeface="思源黑体 CN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7FFB5C-526E-45F1-8B5E-AF3E0E8C7474}"/>
              </a:ext>
            </a:extLst>
          </p:cNvPr>
          <p:cNvSpPr txBox="1"/>
          <p:nvPr/>
        </p:nvSpPr>
        <p:spPr>
          <a:xfrm flipH="1">
            <a:off x="5017721" y="4843366"/>
            <a:ext cx="5931284" cy="704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/>
              <a:t>OpenAI </a:t>
            </a:r>
            <a:r>
              <a:rPr lang="zh-CN" altLang="en-US" sz="1400" dirty="0"/>
              <a:t>推出的一款革命性的文本嵌入模型，以其高性能和成本效益著称，旨在为文本搜索、文本相似度和代码搜索任务提供优化解决方案。</a:t>
            </a:r>
            <a:endParaRPr lang="en-US" altLang="en-US" sz="14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F20DDC2-3EA5-42EB-AA4E-B67ED546C81F}"/>
              </a:ext>
            </a:extLst>
          </p:cNvPr>
          <p:cNvCxnSpPr/>
          <p:nvPr/>
        </p:nvCxnSpPr>
        <p:spPr>
          <a:xfrm>
            <a:off x="6096000" y="1410220"/>
            <a:ext cx="5391150" cy="0"/>
          </a:xfrm>
          <a:prstGeom prst="line">
            <a:avLst/>
          </a:prstGeom>
          <a:ln w="6350" cap="flat" cmpd="sng">
            <a:solidFill>
              <a:schemeClr val="accent1"/>
            </a:solidFill>
            <a:prstDash val="solid"/>
            <a:miter/>
          </a:ln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D583B1-AA5F-4EC3-8804-DEE9B45BCD77}"/>
              </a:ext>
            </a:extLst>
          </p:cNvPr>
          <p:cNvCxnSpPr/>
          <p:nvPr/>
        </p:nvCxnSpPr>
        <p:spPr>
          <a:xfrm>
            <a:off x="11487150" y="1410220"/>
            <a:ext cx="0" cy="2994821"/>
          </a:xfrm>
          <a:prstGeom prst="line">
            <a:avLst/>
          </a:prstGeom>
          <a:ln w="6350" cap="flat" cmpd="sng">
            <a:solidFill>
              <a:schemeClr val="accent1"/>
            </a:solidFill>
            <a:prstDash val="solid"/>
            <a:miter/>
          </a:ln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1C843B1-5B27-4618-841E-C79039FA3642}"/>
              </a:ext>
            </a:extLst>
          </p:cNvPr>
          <p:cNvCxnSpPr/>
          <p:nvPr/>
        </p:nvCxnSpPr>
        <p:spPr>
          <a:xfrm>
            <a:off x="704850" y="3205954"/>
            <a:ext cx="0" cy="2994821"/>
          </a:xfrm>
          <a:prstGeom prst="line">
            <a:avLst/>
          </a:prstGeom>
          <a:ln w="6350" cap="flat" cmpd="sng">
            <a:solidFill>
              <a:schemeClr val="accent1"/>
            </a:solidFill>
            <a:prstDash val="solid"/>
            <a:miter/>
          </a:ln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0F76CA4-7B42-4364-9505-F3CF615762C0}"/>
              </a:ext>
            </a:extLst>
          </p:cNvPr>
          <p:cNvCxnSpPr/>
          <p:nvPr/>
        </p:nvCxnSpPr>
        <p:spPr>
          <a:xfrm>
            <a:off x="704850" y="6200775"/>
            <a:ext cx="5391150" cy="0"/>
          </a:xfrm>
          <a:prstGeom prst="line">
            <a:avLst/>
          </a:prstGeom>
          <a:ln w="6350" cap="flat" cmpd="sng">
            <a:solidFill>
              <a:schemeClr val="accent1"/>
            </a:solidFill>
            <a:prstDash val="solid"/>
            <a:miter/>
          </a:ln>
        </p:spPr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C7F106EE-7C86-4E27-9814-A38CBB3864C3}"/>
              </a:ext>
            </a:extLst>
          </p:cNvPr>
          <p:cNvSpPr txBox="1"/>
          <p:nvPr/>
        </p:nvSpPr>
        <p:spPr>
          <a:xfrm>
            <a:off x="523480" y="376360"/>
            <a:ext cx="65557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14400"/>
            <a:r>
              <a:rPr lang="en-US" altLang="zh-CN" sz="2800" b="1" dirty="0">
                <a:solidFill>
                  <a:schemeClr val="accent1"/>
                </a:solidFill>
                <a:latin typeface="思源黑体 CN Bold"/>
                <a:ea typeface="思源黑体 CN Bold"/>
              </a:rPr>
              <a:t>2.1 </a:t>
            </a:r>
            <a:r>
              <a:rPr lang="zh-CN" altLang="en-US" sz="2800" b="1" dirty="0">
                <a:solidFill>
                  <a:schemeClr val="accent1"/>
                </a:solidFill>
                <a:latin typeface="思源黑体 CN Bold"/>
                <a:ea typeface="思源黑体 CN Bold"/>
              </a:rPr>
              <a:t>词向量嵌入技术</a:t>
            </a:r>
            <a:endParaRPr lang="zh-CN" altLang="zh-CN" sz="2800" b="1" dirty="0">
              <a:solidFill>
                <a:schemeClr val="accent1"/>
              </a:solidFill>
              <a:latin typeface="思源黑体 CN Bold"/>
              <a:ea typeface="思源黑体 CN Bold"/>
            </a:endParaRPr>
          </a:p>
        </p:txBody>
      </p:sp>
      <p:pic>
        <p:nvPicPr>
          <p:cNvPr id="2050" name="Picture 2" descr="Word2Vec Research Paper Explained | by Nikhil Birajdar | Towards Data  Science">
            <a:extLst>
              <a:ext uri="{FF2B5EF4-FFF2-40B4-BE49-F238E27FC236}">
                <a16:creationId xmlns:a16="http://schemas.microsoft.com/office/drawing/2014/main" id="{5B7F243F-6736-5F15-2279-6F525C7121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52"/>
          <a:stretch/>
        </p:blipFill>
        <p:spPr bwMode="auto">
          <a:xfrm>
            <a:off x="8386791" y="1452778"/>
            <a:ext cx="2880638" cy="214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5">
            <a:extLst>
              <a:ext uri="{FF2B5EF4-FFF2-40B4-BE49-F238E27FC236}">
                <a16:creationId xmlns:a16="http://schemas.microsoft.com/office/drawing/2014/main" id="{7B0F15D9-EBDD-907D-7A8A-9CC74EA55A1F}"/>
              </a:ext>
            </a:extLst>
          </p:cNvPr>
          <p:cNvSpPr/>
          <p:nvPr/>
        </p:nvSpPr>
        <p:spPr>
          <a:xfrm>
            <a:off x="11036077" y="0"/>
            <a:ext cx="1155923" cy="11533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80"/>
          </a:p>
        </p:txBody>
      </p:sp>
      <p:pic>
        <p:nvPicPr>
          <p:cNvPr id="2052" name="Picture 4" descr="Hello World OpenAI: Crafting Accurate ChatGPT-Like... - SAP Community">
            <a:extLst>
              <a:ext uri="{FF2B5EF4-FFF2-40B4-BE49-F238E27FC236}">
                <a16:creationId xmlns:a16="http://schemas.microsoft.com/office/drawing/2014/main" id="{6CBABA0F-E97D-7B09-CBC9-DD4069EFD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855" y="4596649"/>
            <a:ext cx="3421428" cy="92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001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千图PPT彼岸天：ID 8661124库_组合 88"/>
          <p:cNvGrpSpPr/>
          <p:nvPr>
            <p:custDataLst>
              <p:tags r:id="rId1"/>
            </p:custDataLst>
          </p:nvPr>
        </p:nvGrpSpPr>
        <p:grpSpPr>
          <a:xfrm>
            <a:off x="3793248" y="2722843"/>
            <a:ext cx="2130731" cy="2822015"/>
            <a:chOff x="3553062" y="2319273"/>
            <a:chExt cx="2386516" cy="3160783"/>
          </a:xfrm>
        </p:grpSpPr>
        <p:sp>
          <p:nvSpPr>
            <p:cNvPr id="62" name="Oval 17"/>
            <p:cNvSpPr/>
            <p:nvPr/>
          </p:nvSpPr>
          <p:spPr>
            <a:xfrm>
              <a:off x="3985552" y="2492896"/>
              <a:ext cx="1521537" cy="15219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63" name="Group 18"/>
            <p:cNvGrpSpPr/>
            <p:nvPr/>
          </p:nvGrpSpPr>
          <p:grpSpPr>
            <a:xfrm>
              <a:off x="3812517" y="2319273"/>
              <a:ext cx="1867586" cy="1868076"/>
              <a:chOff x="3800237" y="2257147"/>
              <a:chExt cx="1868076" cy="1868076"/>
            </a:xfrm>
          </p:grpSpPr>
          <p:sp>
            <p:nvSpPr>
              <p:cNvPr id="72" name="Freeform: Shape 19"/>
              <p:cNvSpPr/>
              <p:nvPr/>
            </p:nvSpPr>
            <p:spPr>
              <a:xfrm>
                <a:off x="5176020" y="2394505"/>
                <a:ext cx="356034" cy="354935"/>
              </a:xfrm>
              <a:custGeom>
                <a:avLst/>
                <a:gdLst>
                  <a:gd name="T0" fmla="*/ 207 w 207"/>
                  <a:gd name="T1" fmla="*/ 181 h 206"/>
                  <a:gd name="T2" fmla="*/ 26 w 207"/>
                  <a:gd name="T3" fmla="*/ 0 h 206"/>
                  <a:gd name="T4" fmla="*/ 0 w 207"/>
                  <a:gd name="T5" fmla="*/ 44 h 206"/>
                  <a:gd name="T6" fmla="*/ 163 w 207"/>
                  <a:gd name="T7" fmla="*/ 206 h 206"/>
                  <a:gd name="T8" fmla="*/ 207 w 207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6034" h="354935">
                    <a:moveTo>
                      <a:pt x="356034" y="311860"/>
                    </a:moveTo>
                    <a:cubicBezTo>
                      <a:pt x="278635" y="184359"/>
                      <a:pt x="171997" y="77534"/>
                      <a:pt x="44719" y="0"/>
                    </a:cubicBezTo>
                    <a:cubicBezTo>
                      <a:pt x="0" y="75811"/>
                      <a:pt x="0" y="75811"/>
                      <a:pt x="0" y="75811"/>
                    </a:cubicBezTo>
                    <a:cubicBezTo>
                      <a:pt x="113518" y="146454"/>
                      <a:pt x="209836" y="241218"/>
                      <a:pt x="280355" y="354935"/>
                    </a:cubicBezTo>
                    <a:lnTo>
                      <a:pt x="356034" y="31186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Freeform: Shape 20"/>
              <p:cNvSpPr/>
              <p:nvPr/>
            </p:nvSpPr>
            <p:spPr>
              <a:xfrm>
                <a:off x="4756252" y="2257147"/>
                <a:ext cx="427460" cy="191203"/>
              </a:xfrm>
              <a:custGeom>
                <a:avLst/>
                <a:gdLst>
                  <a:gd name="T0" fmla="*/ 0 w 248"/>
                  <a:gd name="T1" fmla="*/ 0 h 111"/>
                  <a:gd name="T2" fmla="*/ 0 w 248"/>
                  <a:gd name="T3" fmla="*/ 51 h 111"/>
                  <a:gd name="T4" fmla="*/ 222 w 248"/>
                  <a:gd name="T5" fmla="*/ 111 h 111"/>
                  <a:gd name="T6" fmla="*/ 248 w 248"/>
                  <a:gd name="T7" fmla="*/ 67 h 111"/>
                  <a:gd name="T8" fmla="*/ 0 w 248"/>
                  <a:gd name="T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7460" h="191203">
                    <a:moveTo>
                      <a:pt x="0" y="0"/>
                    </a:moveTo>
                    <a:cubicBezTo>
                      <a:pt x="0" y="87850"/>
                      <a:pt x="0" y="87850"/>
                      <a:pt x="0" y="87850"/>
                    </a:cubicBezTo>
                    <a:cubicBezTo>
                      <a:pt x="137890" y="91295"/>
                      <a:pt x="268886" y="129191"/>
                      <a:pt x="382646" y="191203"/>
                    </a:cubicBezTo>
                    <a:cubicBezTo>
                      <a:pt x="427460" y="115411"/>
                      <a:pt x="427460" y="115411"/>
                      <a:pt x="427460" y="115411"/>
                    </a:cubicBezTo>
                    <a:cubicBezTo>
                      <a:pt x="299911" y="44786"/>
                      <a:pt x="155127" y="3445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Freeform: Shape 21"/>
              <p:cNvSpPr/>
              <p:nvPr/>
            </p:nvSpPr>
            <p:spPr>
              <a:xfrm>
                <a:off x="5477110" y="2743946"/>
                <a:ext cx="191203" cy="425262"/>
              </a:xfrm>
              <a:custGeom>
                <a:avLst/>
                <a:gdLst>
                  <a:gd name="T0" fmla="*/ 45 w 111"/>
                  <a:gd name="T1" fmla="*/ 0 h 247"/>
                  <a:gd name="T2" fmla="*/ 0 w 111"/>
                  <a:gd name="T3" fmla="*/ 26 h 247"/>
                  <a:gd name="T4" fmla="*/ 60 w 111"/>
                  <a:gd name="T5" fmla="*/ 247 h 247"/>
                  <a:gd name="T6" fmla="*/ 111 w 111"/>
                  <a:gd name="T7" fmla="*/ 247 h 247"/>
                  <a:gd name="T8" fmla="*/ 45 w 111"/>
                  <a:gd name="T9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1203" h="425262">
                    <a:moveTo>
                      <a:pt x="77515" y="0"/>
                    </a:moveTo>
                    <a:cubicBezTo>
                      <a:pt x="0" y="44764"/>
                      <a:pt x="0" y="44764"/>
                      <a:pt x="0" y="44764"/>
                    </a:cubicBezTo>
                    <a:cubicBezTo>
                      <a:pt x="63734" y="158397"/>
                      <a:pt x="99908" y="287525"/>
                      <a:pt x="103353" y="425262"/>
                    </a:cubicBezTo>
                    <a:cubicBezTo>
                      <a:pt x="191203" y="425262"/>
                      <a:pt x="191203" y="425262"/>
                      <a:pt x="191203" y="425262"/>
                    </a:cubicBezTo>
                    <a:cubicBezTo>
                      <a:pt x="187758" y="272030"/>
                      <a:pt x="146417" y="127406"/>
                      <a:pt x="775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Freeform: Shape 22"/>
              <p:cNvSpPr/>
              <p:nvPr/>
            </p:nvSpPr>
            <p:spPr>
              <a:xfrm>
                <a:off x="5477110" y="3213162"/>
                <a:ext cx="191203" cy="427460"/>
              </a:xfrm>
              <a:custGeom>
                <a:avLst/>
                <a:gdLst>
                  <a:gd name="T0" fmla="*/ 60 w 111"/>
                  <a:gd name="T1" fmla="*/ 0 h 248"/>
                  <a:gd name="T2" fmla="*/ 0 w 111"/>
                  <a:gd name="T3" fmla="*/ 222 h 248"/>
                  <a:gd name="T4" fmla="*/ 45 w 111"/>
                  <a:gd name="T5" fmla="*/ 248 h 248"/>
                  <a:gd name="T6" fmla="*/ 111 w 111"/>
                  <a:gd name="T7" fmla="*/ 0 h 248"/>
                  <a:gd name="T8" fmla="*/ 6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1203" h="427460">
                    <a:moveTo>
                      <a:pt x="103353" y="0"/>
                    </a:moveTo>
                    <a:cubicBezTo>
                      <a:pt x="99908" y="137890"/>
                      <a:pt x="63734" y="268886"/>
                      <a:pt x="0" y="382646"/>
                    </a:cubicBezTo>
                    <a:cubicBezTo>
                      <a:pt x="77515" y="427460"/>
                      <a:pt x="77515" y="427460"/>
                      <a:pt x="77515" y="427460"/>
                    </a:cubicBezTo>
                    <a:cubicBezTo>
                      <a:pt x="146417" y="299911"/>
                      <a:pt x="187758" y="155127"/>
                      <a:pt x="191203" y="0"/>
                    </a:cubicBezTo>
                    <a:lnTo>
                      <a:pt x="10335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Freeform: Shape 23"/>
              <p:cNvSpPr/>
              <p:nvPr/>
            </p:nvSpPr>
            <p:spPr>
              <a:xfrm>
                <a:off x="5176020" y="3632930"/>
                <a:ext cx="356034" cy="356034"/>
              </a:xfrm>
              <a:custGeom>
                <a:avLst/>
                <a:gdLst>
                  <a:gd name="T0" fmla="*/ 207 w 207"/>
                  <a:gd name="T1" fmla="*/ 26 h 207"/>
                  <a:gd name="T2" fmla="*/ 163 w 207"/>
                  <a:gd name="T3" fmla="*/ 0 h 207"/>
                  <a:gd name="T4" fmla="*/ 0 w 207"/>
                  <a:gd name="T5" fmla="*/ 163 h 207"/>
                  <a:gd name="T6" fmla="*/ 26 w 207"/>
                  <a:gd name="T7" fmla="*/ 207 h 207"/>
                  <a:gd name="T8" fmla="*/ 207 w 207"/>
                  <a:gd name="T9" fmla="*/ 26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6034" h="356034">
                    <a:moveTo>
                      <a:pt x="356034" y="44719"/>
                    </a:moveTo>
                    <a:cubicBezTo>
                      <a:pt x="280355" y="0"/>
                      <a:pt x="280355" y="0"/>
                      <a:pt x="280355" y="0"/>
                    </a:cubicBezTo>
                    <a:cubicBezTo>
                      <a:pt x="209836" y="113518"/>
                      <a:pt x="113518" y="209836"/>
                      <a:pt x="0" y="280355"/>
                    </a:cubicBezTo>
                    <a:cubicBezTo>
                      <a:pt x="44719" y="356034"/>
                      <a:pt x="44719" y="356034"/>
                      <a:pt x="44719" y="356034"/>
                    </a:cubicBezTo>
                    <a:cubicBezTo>
                      <a:pt x="171997" y="278635"/>
                      <a:pt x="278635" y="171997"/>
                      <a:pt x="356034" y="4471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Freeform: Shape 24"/>
              <p:cNvSpPr/>
              <p:nvPr/>
            </p:nvSpPr>
            <p:spPr>
              <a:xfrm>
                <a:off x="4756252" y="3936217"/>
                <a:ext cx="427460" cy="189006"/>
              </a:xfrm>
              <a:custGeom>
                <a:avLst/>
                <a:gdLst>
                  <a:gd name="T0" fmla="*/ 248 w 248"/>
                  <a:gd name="T1" fmla="*/ 44 h 110"/>
                  <a:gd name="T2" fmla="*/ 222 w 248"/>
                  <a:gd name="T3" fmla="*/ 0 h 110"/>
                  <a:gd name="T4" fmla="*/ 0 w 248"/>
                  <a:gd name="T5" fmla="*/ 59 h 110"/>
                  <a:gd name="T6" fmla="*/ 0 w 248"/>
                  <a:gd name="T7" fmla="*/ 110 h 110"/>
                  <a:gd name="T8" fmla="*/ 248 w 248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7460" h="189006">
                    <a:moveTo>
                      <a:pt x="427460" y="75602"/>
                    </a:moveTo>
                    <a:cubicBezTo>
                      <a:pt x="382646" y="0"/>
                      <a:pt x="382646" y="0"/>
                      <a:pt x="382646" y="0"/>
                    </a:cubicBezTo>
                    <a:cubicBezTo>
                      <a:pt x="268886" y="61857"/>
                      <a:pt x="137890" y="97939"/>
                      <a:pt x="0" y="101376"/>
                    </a:cubicBezTo>
                    <a:cubicBezTo>
                      <a:pt x="0" y="189006"/>
                      <a:pt x="0" y="189006"/>
                      <a:pt x="0" y="189006"/>
                    </a:cubicBezTo>
                    <a:cubicBezTo>
                      <a:pt x="155127" y="185570"/>
                      <a:pt x="299911" y="144332"/>
                      <a:pt x="427460" y="7560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Freeform: Shape 25"/>
              <p:cNvSpPr/>
              <p:nvPr/>
            </p:nvSpPr>
            <p:spPr>
              <a:xfrm>
                <a:off x="4287036" y="3936217"/>
                <a:ext cx="425262" cy="189006"/>
              </a:xfrm>
              <a:custGeom>
                <a:avLst/>
                <a:gdLst>
                  <a:gd name="T0" fmla="*/ 0 w 247"/>
                  <a:gd name="T1" fmla="*/ 44 h 110"/>
                  <a:gd name="T2" fmla="*/ 247 w 247"/>
                  <a:gd name="T3" fmla="*/ 110 h 110"/>
                  <a:gd name="T4" fmla="*/ 247 w 247"/>
                  <a:gd name="T5" fmla="*/ 59 h 110"/>
                  <a:gd name="T6" fmla="*/ 26 w 247"/>
                  <a:gd name="T7" fmla="*/ 0 h 110"/>
                  <a:gd name="T8" fmla="*/ 0 w 247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5262" h="189006">
                    <a:moveTo>
                      <a:pt x="0" y="75602"/>
                    </a:moveTo>
                    <a:cubicBezTo>
                      <a:pt x="127406" y="144332"/>
                      <a:pt x="272030" y="185570"/>
                      <a:pt x="425262" y="189006"/>
                    </a:cubicBezTo>
                    <a:cubicBezTo>
                      <a:pt x="425262" y="101376"/>
                      <a:pt x="425262" y="101376"/>
                      <a:pt x="425262" y="101376"/>
                    </a:cubicBezTo>
                    <a:cubicBezTo>
                      <a:pt x="287525" y="97939"/>
                      <a:pt x="158397" y="61857"/>
                      <a:pt x="44764" y="0"/>
                    </a:cubicBezTo>
                    <a:lnTo>
                      <a:pt x="0" y="756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Freeform: Shape 26"/>
              <p:cNvSpPr/>
              <p:nvPr/>
            </p:nvSpPr>
            <p:spPr>
              <a:xfrm>
                <a:off x="3937595" y="3632930"/>
                <a:ext cx="354935" cy="356034"/>
              </a:xfrm>
              <a:custGeom>
                <a:avLst/>
                <a:gdLst>
                  <a:gd name="T0" fmla="*/ 44 w 206"/>
                  <a:gd name="T1" fmla="*/ 0 h 207"/>
                  <a:gd name="T2" fmla="*/ 0 w 206"/>
                  <a:gd name="T3" fmla="*/ 26 h 207"/>
                  <a:gd name="T4" fmla="*/ 181 w 206"/>
                  <a:gd name="T5" fmla="*/ 207 h 207"/>
                  <a:gd name="T6" fmla="*/ 206 w 206"/>
                  <a:gd name="T7" fmla="*/ 163 h 207"/>
                  <a:gd name="T8" fmla="*/ 44 w 206"/>
                  <a:gd name="T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4935" h="356034">
                    <a:moveTo>
                      <a:pt x="75811" y="0"/>
                    </a:moveTo>
                    <a:cubicBezTo>
                      <a:pt x="0" y="44719"/>
                      <a:pt x="0" y="44719"/>
                      <a:pt x="0" y="44719"/>
                    </a:cubicBezTo>
                    <a:cubicBezTo>
                      <a:pt x="77534" y="171997"/>
                      <a:pt x="184359" y="278635"/>
                      <a:pt x="311860" y="356034"/>
                    </a:cubicBezTo>
                    <a:cubicBezTo>
                      <a:pt x="354935" y="280355"/>
                      <a:pt x="354935" y="280355"/>
                      <a:pt x="354935" y="280355"/>
                    </a:cubicBezTo>
                    <a:cubicBezTo>
                      <a:pt x="241218" y="209836"/>
                      <a:pt x="146454" y="113518"/>
                      <a:pt x="758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Freeform: Shape 27"/>
              <p:cNvSpPr/>
              <p:nvPr/>
            </p:nvSpPr>
            <p:spPr>
              <a:xfrm>
                <a:off x="3800237" y="3213162"/>
                <a:ext cx="191203" cy="427460"/>
              </a:xfrm>
              <a:custGeom>
                <a:avLst/>
                <a:gdLst>
                  <a:gd name="T0" fmla="*/ 0 w 111"/>
                  <a:gd name="T1" fmla="*/ 0 h 248"/>
                  <a:gd name="T2" fmla="*/ 67 w 111"/>
                  <a:gd name="T3" fmla="*/ 248 h 248"/>
                  <a:gd name="T4" fmla="*/ 111 w 111"/>
                  <a:gd name="T5" fmla="*/ 222 h 248"/>
                  <a:gd name="T6" fmla="*/ 51 w 111"/>
                  <a:gd name="T7" fmla="*/ 0 h 248"/>
                  <a:gd name="T8" fmla="*/ 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1203" h="427460">
                    <a:moveTo>
                      <a:pt x="0" y="0"/>
                    </a:moveTo>
                    <a:cubicBezTo>
                      <a:pt x="3445" y="155127"/>
                      <a:pt x="44786" y="299911"/>
                      <a:pt x="115411" y="427460"/>
                    </a:cubicBezTo>
                    <a:cubicBezTo>
                      <a:pt x="191203" y="382646"/>
                      <a:pt x="191203" y="382646"/>
                      <a:pt x="191203" y="382646"/>
                    </a:cubicBezTo>
                    <a:cubicBezTo>
                      <a:pt x="129191" y="268886"/>
                      <a:pt x="91295" y="137890"/>
                      <a:pt x="8785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Freeform: Shape 28"/>
              <p:cNvSpPr/>
              <p:nvPr/>
            </p:nvSpPr>
            <p:spPr>
              <a:xfrm>
                <a:off x="3800237" y="2743946"/>
                <a:ext cx="191203" cy="425262"/>
              </a:xfrm>
              <a:custGeom>
                <a:avLst/>
                <a:gdLst>
                  <a:gd name="T0" fmla="*/ 51 w 111"/>
                  <a:gd name="T1" fmla="*/ 247 h 247"/>
                  <a:gd name="T2" fmla="*/ 111 w 111"/>
                  <a:gd name="T3" fmla="*/ 26 h 247"/>
                  <a:gd name="T4" fmla="*/ 67 w 111"/>
                  <a:gd name="T5" fmla="*/ 0 h 247"/>
                  <a:gd name="T6" fmla="*/ 0 w 111"/>
                  <a:gd name="T7" fmla="*/ 247 h 247"/>
                  <a:gd name="T8" fmla="*/ 51 w 111"/>
                  <a:gd name="T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1203" h="425262">
                    <a:moveTo>
                      <a:pt x="87850" y="425262"/>
                    </a:moveTo>
                    <a:cubicBezTo>
                      <a:pt x="91295" y="287525"/>
                      <a:pt x="129191" y="158397"/>
                      <a:pt x="191203" y="44764"/>
                    </a:cubicBezTo>
                    <a:cubicBezTo>
                      <a:pt x="115411" y="0"/>
                      <a:pt x="115411" y="0"/>
                      <a:pt x="115411" y="0"/>
                    </a:cubicBezTo>
                    <a:cubicBezTo>
                      <a:pt x="44786" y="127406"/>
                      <a:pt x="3445" y="272030"/>
                      <a:pt x="0" y="425262"/>
                    </a:cubicBezTo>
                    <a:lnTo>
                      <a:pt x="87850" y="425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Freeform: Shape 29"/>
              <p:cNvSpPr/>
              <p:nvPr/>
            </p:nvSpPr>
            <p:spPr>
              <a:xfrm>
                <a:off x="3937595" y="2394505"/>
                <a:ext cx="354935" cy="354935"/>
              </a:xfrm>
              <a:custGeom>
                <a:avLst/>
                <a:gdLst>
                  <a:gd name="T0" fmla="*/ 0 w 206"/>
                  <a:gd name="T1" fmla="*/ 181 h 206"/>
                  <a:gd name="T2" fmla="*/ 44 w 206"/>
                  <a:gd name="T3" fmla="*/ 206 h 206"/>
                  <a:gd name="T4" fmla="*/ 206 w 206"/>
                  <a:gd name="T5" fmla="*/ 44 h 206"/>
                  <a:gd name="T6" fmla="*/ 181 w 206"/>
                  <a:gd name="T7" fmla="*/ 0 h 206"/>
                  <a:gd name="T8" fmla="*/ 0 w 206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4935" h="354935">
                    <a:moveTo>
                      <a:pt x="0" y="311860"/>
                    </a:moveTo>
                    <a:cubicBezTo>
                      <a:pt x="75811" y="354935"/>
                      <a:pt x="75811" y="354935"/>
                      <a:pt x="75811" y="354935"/>
                    </a:cubicBezTo>
                    <a:cubicBezTo>
                      <a:pt x="146454" y="241218"/>
                      <a:pt x="241218" y="146454"/>
                      <a:pt x="354935" y="75811"/>
                    </a:cubicBezTo>
                    <a:cubicBezTo>
                      <a:pt x="311860" y="0"/>
                      <a:pt x="311860" y="0"/>
                      <a:pt x="311860" y="0"/>
                    </a:cubicBezTo>
                    <a:cubicBezTo>
                      <a:pt x="184359" y="77534"/>
                      <a:pt x="77534" y="184359"/>
                      <a:pt x="0" y="311860"/>
                    </a:cubicBezTo>
                    <a:close/>
                  </a:path>
                </a:pathLst>
              </a:custGeom>
              <a:solidFill>
                <a:schemeClr val="accent3">
                  <a:alpha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Freeform: Shape 30"/>
              <p:cNvSpPr/>
              <p:nvPr/>
            </p:nvSpPr>
            <p:spPr>
              <a:xfrm>
                <a:off x="4287036" y="2257147"/>
                <a:ext cx="425262" cy="191203"/>
              </a:xfrm>
              <a:custGeom>
                <a:avLst/>
                <a:gdLst>
                  <a:gd name="T0" fmla="*/ 0 w 247"/>
                  <a:gd name="T1" fmla="*/ 67 h 111"/>
                  <a:gd name="T2" fmla="*/ 25 w 247"/>
                  <a:gd name="T3" fmla="*/ 111 h 111"/>
                  <a:gd name="T4" fmla="*/ 247 w 247"/>
                  <a:gd name="T5" fmla="*/ 51 h 111"/>
                  <a:gd name="T6" fmla="*/ 247 w 247"/>
                  <a:gd name="T7" fmla="*/ 0 h 111"/>
                  <a:gd name="T8" fmla="*/ 0 w 247"/>
                  <a:gd name="T9" fmla="*/ 6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5262" h="191203">
                    <a:moveTo>
                      <a:pt x="0" y="115411"/>
                    </a:moveTo>
                    <a:cubicBezTo>
                      <a:pt x="43043" y="191203"/>
                      <a:pt x="43043" y="191203"/>
                      <a:pt x="43043" y="191203"/>
                    </a:cubicBezTo>
                    <a:cubicBezTo>
                      <a:pt x="158397" y="129191"/>
                      <a:pt x="287525" y="91295"/>
                      <a:pt x="425262" y="87850"/>
                    </a:cubicBezTo>
                    <a:cubicBezTo>
                      <a:pt x="425262" y="0"/>
                      <a:pt x="425262" y="0"/>
                      <a:pt x="425262" y="0"/>
                    </a:cubicBezTo>
                    <a:cubicBezTo>
                      <a:pt x="272030" y="3445"/>
                      <a:pt x="127406" y="44786"/>
                      <a:pt x="0" y="115411"/>
                    </a:cubicBezTo>
                    <a:close/>
                  </a:path>
                </a:pathLst>
              </a:custGeom>
              <a:solidFill>
                <a:schemeClr val="accent3">
                  <a:alpha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5" name="Group 77"/>
            <p:cNvGrpSpPr/>
            <p:nvPr/>
          </p:nvGrpSpPr>
          <p:grpSpPr>
            <a:xfrm>
              <a:off x="3553062" y="4187349"/>
              <a:ext cx="2386516" cy="1292707"/>
              <a:chOff x="3508705" y="4187350"/>
              <a:chExt cx="2386516" cy="1292707"/>
            </a:xfrm>
          </p:grpSpPr>
          <p:sp>
            <p:nvSpPr>
              <p:cNvPr id="66" name="TextBox 75"/>
              <p:cNvSpPr txBox="1"/>
              <p:nvPr/>
            </p:nvSpPr>
            <p:spPr>
              <a:xfrm>
                <a:off x="3508705" y="4187350"/>
                <a:ext cx="2386516" cy="625390"/>
              </a:xfrm>
              <a:prstGeom prst="rect">
                <a:avLst/>
              </a:prstGeom>
              <a:noFill/>
            </p:spPr>
            <p:txBody>
              <a:bodyPr wrap="none" lIns="0" tIns="0" rIns="0" bIns="0" anchor="b" anchorCtr="1">
                <a:normAutofit/>
              </a:bodyPr>
              <a:lstStyle/>
              <a:p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Luong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注意力机制</a:t>
                </a:r>
              </a:p>
            </p:txBody>
          </p:sp>
          <p:sp>
            <p:nvSpPr>
              <p:cNvPr id="67" name="TextBox 76"/>
              <p:cNvSpPr txBox="1"/>
              <p:nvPr/>
            </p:nvSpPr>
            <p:spPr>
              <a:xfrm>
                <a:off x="3508705" y="4812739"/>
                <a:ext cx="2386516" cy="667318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ctr" anchorCtr="1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 dirty="0"/>
                  <a:t>允许解码器在生成每个词时更加专注于编码器输出的相关部分</a:t>
                </a:r>
              </a:p>
            </p:txBody>
          </p:sp>
        </p:grpSp>
      </p:grpSp>
      <p:grpSp>
        <p:nvGrpSpPr>
          <p:cNvPr id="5" name="千图PPT彼岸天：ID 8661124库_组合 89"/>
          <p:cNvGrpSpPr/>
          <p:nvPr>
            <p:custDataLst>
              <p:tags r:id="rId2"/>
            </p:custDataLst>
          </p:nvPr>
        </p:nvGrpSpPr>
        <p:grpSpPr>
          <a:xfrm>
            <a:off x="6268020" y="2722843"/>
            <a:ext cx="2130731" cy="2822015"/>
            <a:chOff x="6298523" y="2319273"/>
            <a:chExt cx="2386516" cy="3160783"/>
          </a:xfrm>
        </p:grpSpPr>
        <p:sp>
          <p:nvSpPr>
            <p:cNvPr id="44" name="Oval 31"/>
            <p:cNvSpPr/>
            <p:nvPr/>
          </p:nvSpPr>
          <p:spPr>
            <a:xfrm>
              <a:off x="6731013" y="2492896"/>
              <a:ext cx="1521537" cy="15219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45" name="Group 32"/>
            <p:cNvGrpSpPr/>
            <p:nvPr/>
          </p:nvGrpSpPr>
          <p:grpSpPr>
            <a:xfrm>
              <a:off x="6557972" y="2319273"/>
              <a:ext cx="1867586" cy="1868076"/>
              <a:chOff x="6546413" y="2257147"/>
              <a:chExt cx="1868076" cy="1868076"/>
            </a:xfrm>
          </p:grpSpPr>
          <p:sp>
            <p:nvSpPr>
              <p:cNvPr id="50" name="Freeform: Shape 33"/>
              <p:cNvSpPr/>
              <p:nvPr/>
            </p:nvSpPr>
            <p:spPr>
              <a:xfrm>
                <a:off x="7922196" y="2394505"/>
                <a:ext cx="356034" cy="354935"/>
              </a:xfrm>
              <a:custGeom>
                <a:avLst/>
                <a:gdLst>
                  <a:gd name="T0" fmla="*/ 207 w 207"/>
                  <a:gd name="T1" fmla="*/ 181 h 206"/>
                  <a:gd name="T2" fmla="*/ 26 w 207"/>
                  <a:gd name="T3" fmla="*/ 0 h 206"/>
                  <a:gd name="T4" fmla="*/ 0 w 207"/>
                  <a:gd name="T5" fmla="*/ 44 h 206"/>
                  <a:gd name="T6" fmla="*/ 163 w 207"/>
                  <a:gd name="T7" fmla="*/ 206 h 206"/>
                  <a:gd name="T8" fmla="*/ 207 w 207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6034" h="354935">
                    <a:moveTo>
                      <a:pt x="356034" y="311860"/>
                    </a:moveTo>
                    <a:cubicBezTo>
                      <a:pt x="278635" y="184359"/>
                      <a:pt x="171997" y="77534"/>
                      <a:pt x="44719" y="0"/>
                    </a:cubicBezTo>
                    <a:cubicBezTo>
                      <a:pt x="0" y="75811"/>
                      <a:pt x="0" y="75811"/>
                      <a:pt x="0" y="75811"/>
                    </a:cubicBezTo>
                    <a:cubicBezTo>
                      <a:pt x="113518" y="146454"/>
                      <a:pt x="209836" y="241218"/>
                      <a:pt x="280355" y="354935"/>
                    </a:cubicBezTo>
                    <a:lnTo>
                      <a:pt x="356034" y="31186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Freeform: Shape 34"/>
              <p:cNvSpPr/>
              <p:nvPr/>
            </p:nvSpPr>
            <p:spPr>
              <a:xfrm>
                <a:off x="7502428" y="2257147"/>
                <a:ext cx="427460" cy="191203"/>
              </a:xfrm>
              <a:custGeom>
                <a:avLst/>
                <a:gdLst>
                  <a:gd name="T0" fmla="*/ 0 w 248"/>
                  <a:gd name="T1" fmla="*/ 0 h 111"/>
                  <a:gd name="T2" fmla="*/ 0 w 248"/>
                  <a:gd name="T3" fmla="*/ 51 h 111"/>
                  <a:gd name="T4" fmla="*/ 222 w 248"/>
                  <a:gd name="T5" fmla="*/ 111 h 111"/>
                  <a:gd name="T6" fmla="*/ 248 w 248"/>
                  <a:gd name="T7" fmla="*/ 67 h 111"/>
                  <a:gd name="T8" fmla="*/ 0 w 248"/>
                  <a:gd name="T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7460" h="191203">
                    <a:moveTo>
                      <a:pt x="0" y="0"/>
                    </a:moveTo>
                    <a:cubicBezTo>
                      <a:pt x="0" y="87850"/>
                      <a:pt x="0" y="87850"/>
                      <a:pt x="0" y="87850"/>
                    </a:cubicBezTo>
                    <a:cubicBezTo>
                      <a:pt x="137890" y="91295"/>
                      <a:pt x="268886" y="129191"/>
                      <a:pt x="382646" y="191203"/>
                    </a:cubicBezTo>
                    <a:cubicBezTo>
                      <a:pt x="427460" y="115411"/>
                      <a:pt x="427460" y="115411"/>
                      <a:pt x="427460" y="115411"/>
                    </a:cubicBezTo>
                    <a:cubicBezTo>
                      <a:pt x="299911" y="44786"/>
                      <a:pt x="155127" y="3445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Freeform: Shape 35"/>
              <p:cNvSpPr/>
              <p:nvPr/>
            </p:nvSpPr>
            <p:spPr>
              <a:xfrm>
                <a:off x="8223286" y="2743946"/>
                <a:ext cx="191203" cy="425262"/>
              </a:xfrm>
              <a:custGeom>
                <a:avLst/>
                <a:gdLst>
                  <a:gd name="T0" fmla="*/ 45 w 111"/>
                  <a:gd name="T1" fmla="*/ 0 h 247"/>
                  <a:gd name="T2" fmla="*/ 0 w 111"/>
                  <a:gd name="T3" fmla="*/ 26 h 247"/>
                  <a:gd name="T4" fmla="*/ 60 w 111"/>
                  <a:gd name="T5" fmla="*/ 247 h 247"/>
                  <a:gd name="T6" fmla="*/ 111 w 111"/>
                  <a:gd name="T7" fmla="*/ 247 h 247"/>
                  <a:gd name="T8" fmla="*/ 45 w 111"/>
                  <a:gd name="T9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1203" h="425262">
                    <a:moveTo>
                      <a:pt x="77515" y="0"/>
                    </a:moveTo>
                    <a:cubicBezTo>
                      <a:pt x="0" y="44764"/>
                      <a:pt x="0" y="44764"/>
                      <a:pt x="0" y="44764"/>
                    </a:cubicBezTo>
                    <a:cubicBezTo>
                      <a:pt x="63734" y="158397"/>
                      <a:pt x="99908" y="287525"/>
                      <a:pt x="103353" y="425262"/>
                    </a:cubicBezTo>
                    <a:cubicBezTo>
                      <a:pt x="191203" y="425262"/>
                      <a:pt x="191203" y="425262"/>
                      <a:pt x="191203" y="425262"/>
                    </a:cubicBezTo>
                    <a:cubicBezTo>
                      <a:pt x="187758" y="272030"/>
                      <a:pt x="146417" y="127406"/>
                      <a:pt x="775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Freeform: Shape 36"/>
              <p:cNvSpPr/>
              <p:nvPr/>
            </p:nvSpPr>
            <p:spPr>
              <a:xfrm>
                <a:off x="8223286" y="3213162"/>
                <a:ext cx="191203" cy="427460"/>
              </a:xfrm>
              <a:custGeom>
                <a:avLst/>
                <a:gdLst>
                  <a:gd name="T0" fmla="*/ 60 w 111"/>
                  <a:gd name="T1" fmla="*/ 0 h 248"/>
                  <a:gd name="T2" fmla="*/ 0 w 111"/>
                  <a:gd name="T3" fmla="*/ 222 h 248"/>
                  <a:gd name="T4" fmla="*/ 45 w 111"/>
                  <a:gd name="T5" fmla="*/ 248 h 248"/>
                  <a:gd name="T6" fmla="*/ 111 w 111"/>
                  <a:gd name="T7" fmla="*/ 0 h 248"/>
                  <a:gd name="T8" fmla="*/ 6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1203" h="427460">
                    <a:moveTo>
                      <a:pt x="103353" y="0"/>
                    </a:moveTo>
                    <a:cubicBezTo>
                      <a:pt x="99908" y="137890"/>
                      <a:pt x="63734" y="268886"/>
                      <a:pt x="0" y="382646"/>
                    </a:cubicBezTo>
                    <a:cubicBezTo>
                      <a:pt x="77515" y="427460"/>
                      <a:pt x="77515" y="427460"/>
                      <a:pt x="77515" y="427460"/>
                    </a:cubicBezTo>
                    <a:cubicBezTo>
                      <a:pt x="146417" y="299911"/>
                      <a:pt x="187758" y="155127"/>
                      <a:pt x="191203" y="0"/>
                    </a:cubicBezTo>
                    <a:lnTo>
                      <a:pt x="1033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Freeform: Shape 37"/>
              <p:cNvSpPr/>
              <p:nvPr/>
            </p:nvSpPr>
            <p:spPr>
              <a:xfrm>
                <a:off x="7922196" y="3632930"/>
                <a:ext cx="356034" cy="356034"/>
              </a:xfrm>
              <a:custGeom>
                <a:avLst/>
                <a:gdLst>
                  <a:gd name="T0" fmla="*/ 207 w 207"/>
                  <a:gd name="T1" fmla="*/ 26 h 207"/>
                  <a:gd name="T2" fmla="*/ 163 w 207"/>
                  <a:gd name="T3" fmla="*/ 0 h 207"/>
                  <a:gd name="T4" fmla="*/ 0 w 207"/>
                  <a:gd name="T5" fmla="*/ 163 h 207"/>
                  <a:gd name="T6" fmla="*/ 26 w 207"/>
                  <a:gd name="T7" fmla="*/ 207 h 207"/>
                  <a:gd name="T8" fmla="*/ 207 w 207"/>
                  <a:gd name="T9" fmla="*/ 26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6034" h="356034">
                    <a:moveTo>
                      <a:pt x="356034" y="44719"/>
                    </a:moveTo>
                    <a:cubicBezTo>
                      <a:pt x="280355" y="0"/>
                      <a:pt x="280355" y="0"/>
                      <a:pt x="280355" y="0"/>
                    </a:cubicBezTo>
                    <a:cubicBezTo>
                      <a:pt x="209836" y="113518"/>
                      <a:pt x="113518" y="209836"/>
                      <a:pt x="0" y="280355"/>
                    </a:cubicBezTo>
                    <a:cubicBezTo>
                      <a:pt x="44719" y="356034"/>
                      <a:pt x="44719" y="356034"/>
                      <a:pt x="44719" y="356034"/>
                    </a:cubicBezTo>
                    <a:cubicBezTo>
                      <a:pt x="171997" y="278635"/>
                      <a:pt x="278635" y="171997"/>
                      <a:pt x="356034" y="447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Freeform: Shape 38"/>
              <p:cNvSpPr/>
              <p:nvPr/>
            </p:nvSpPr>
            <p:spPr>
              <a:xfrm>
                <a:off x="7502428" y="3936217"/>
                <a:ext cx="427460" cy="189006"/>
              </a:xfrm>
              <a:custGeom>
                <a:avLst/>
                <a:gdLst>
                  <a:gd name="T0" fmla="*/ 248 w 248"/>
                  <a:gd name="T1" fmla="*/ 44 h 110"/>
                  <a:gd name="T2" fmla="*/ 222 w 248"/>
                  <a:gd name="T3" fmla="*/ 0 h 110"/>
                  <a:gd name="T4" fmla="*/ 0 w 248"/>
                  <a:gd name="T5" fmla="*/ 59 h 110"/>
                  <a:gd name="T6" fmla="*/ 0 w 248"/>
                  <a:gd name="T7" fmla="*/ 110 h 110"/>
                  <a:gd name="T8" fmla="*/ 248 w 248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7460" h="189006">
                    <a:moveTo>
                      <a:pt x="427460" y="75602"/>
                    </a:moveTo>
                    <a:cubicBezTo>
                      <a:pt x="382646" y="0"/>
                      <a:pt x="382646" y="0"/>
                      <a:pt x="382646" y="0"/>
                    </a:cubicBezTo>
                    <a:cubicBezTo>
                      <a:pt x="268886" y="61857"/>
                      <a:pt x="137890" y="97939"/>
                      <a:pt x="0" y="101376"/>
                    </a:cubicBezTo>
                    <a:cubicBezTo>
                      <a:pt x="0" y="189006"/>
                      <a:pt x="0" y="189006"/>
                      <a:pt x="0" y="189006"/>
                    </a:cubicBezTo>
                    <a:cubicBezTo>
                      <a:pt x="155127" y="185570"/>
                      <a:pt x="299911" y="144332"/>
                      <a:pt x="427460" y="7560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Freeform: Shape 39"/>
              <p:cNvSpPr/>
              <p:nvPr/>
            </p:nvSpPr>
            <p:spPr>
              <a:xfrm>
                <a:off x="7033212" y="3936217"/>
                <a:ext cx="425262" cy="189006"/>
              </a:xfrm>
              <a:custGeom>
                <a:avLst/>
                <a:gdLst>
                  <a:gd name="T0" fmla="*/ 0 w 247"/>
                  <a:gd name="T1" fmla="*/ 44 h 110"/>
                  <a:gd name="T2" fmla="*/ 247 w 247"/>
                  <a:gd name="T3" fmla="*/ 110 h 110"/>
                  <a:gd name="T4" fmla="*/ 247 w 247"/>
                  <a:gd name="T5" fmla="*/ 59 h 110"/>
                  <a:gd name="T6" fmla="*/ 26 w 247"/>
                  <a:gd name="T7" fmla="*/ 0 h 110"/>
                  <a:gd name="T8" fmla="*/ 0 w 247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5262" h="189006">
                    <a:moveTo>
                      <a:pt x="0" y="75602"/>
                    </a:moveTo>
                    <a:cubicBezTo>
                      <a:pt x="127406" y="144332"/>
                      <a:pt x="272030" y="185570"/>
                      <a:pt x="425262" y="189006"/>
                    </a:cubicBezTo>
                    <a:cubicBezTo>
                      <a:pt x="425262" y="101376"/>
                      <a:pt x="425262" y="101376"/>
                      <a:pt x="425262" y="101376"/>
                    </a:cubicBezTo>
                    <a:cubicBezTo>
                      <a:pt x="287525" y="97939"/>
                      <a:pt x="158397" y="61857"/>
                      <a:pt x="44764" y="0"/>
                    </a:cubicBezTo>
                    <a:lnTo>
                      <a:pt x="0" y="75602"/>
                    </a:lnTo>
                    <a:close/>
                  </a:path>
                </a:pathLst>
              </a:custGeom>
              <a:solidFill>
                <a:schemeClr val="accent2">
                  <a:alpha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Freeform: Shape 40"/>
              <p:cNvSpPr/>
              <p:nvPr/>
            </p:nvSpPr>
            <p:spPr>
              <a:xfrm>
                <a:off x="6683771" y="3632930"/>
                <a:ext cx="354935" cy="356034"/>
              </a:xfrm>
              <a:custGeom>
                <a:avLst/>
                <a:gdLst>
                  <a:gd name="T0" fmla="*/ 44 w 206"/>
                  <a:gd name="T1" fmla="*/ 0 h 207"/>
                  <a:gd name="T2" fmla="*/ 0 w 206"/>
                  <a:gd name="T3" fmla="*/ 26 h 207"/>
                  <a:gd name="T4" fmla="*/ 181 w 206"/>
                  <a:gd name="T5" fmla="*/ 207 h 207"/>
                  <a:gd name="T6" fmla="*/ 206 w 206"/>
                  <a:gd name="T7" fmla="*/ 163 h 207"/>
                  <a:gd name="T8" fmla="*/ 44 w 206"/>
                  <a:gd name="T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4935" h="356034">
                    <a:moveTo>
                      <a:pt x="75811" y="0"/>
                    </a:moveTo>
                    <a:cubicBezTo>
                      <a:pt x="0" y="44719"/>
                      <a:pt x="0" y="44719"/>
                      <a:pt x="0" y="44719"/>
                    </a:cubicBezTo>
                    <a:cubicBezTo>
                      <a:pt x="77534" y="171997"/>
                      <a:pt x="184359" y="278635"/>
                      <a:pt x="311860" y="356034"/>
                    </a:cubicBezTo>
                    <a:cubicBezTo>
                      <a:pt x="354935" y="280355"/>
                      <a:pt x="354935" y="280355"/>
                      <a:pt x="354935" y="280355"/>
                    </a:cubicBezTo>
                    <a:cubicBezTo>
                      <a:pt x="241218" y="209836"/>
                      <a:pt x="146454" y="113518"/>
                      <a:pt x="75811" y="0"/>
                    </a:cubicBezTo>
                    <a:close/>
                  </a:path>
                </a:pathLst>
              </a:custGeom>
              <a:solidFill>
                <a:schemeClr val="accent2">
                  <a:alpha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Freeform: Shape 41"/>
              <p:cNvSpPr/>
              <p:nvPr/>
            </p:nvSpPr>
            <p:spPr>
              <a:xfrm>
                <a:off x="6546413" y="3213162"/>
                <a:ext cx="191203" cy="427460"/>
              </a:xfrm>
              <a:custGeom>
                <a:avLst/>
                <a:gdLst>
                  <a:gd name="T0" fmla="*/ 0 w 111"/>
                  <a:gd name="T1" fmla="*/ 0 h 248"/>
                  <a:gd name="T2" fmla="*/ 67 w 111"/>
                  <a:gd name="T3" fmla="*/ 248 h 248"/>
                  <a:gd name="T4" fmla="*/ 111 w 111"/>
                  <a:gd name="T5" fmla="*/ 222 h 248"/>
                  <a:gd name="T6" fmla="*/ 51 w 111"/>
                  <a:gd name="T7" fmla="*/ 0 h 248"/>
                  <a:gd name="T8" fmla="*/ 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1203" h="427460">
                    <a:moveTo>
                      <a:pt x="0" y="0"/>
                    </a:moveTo>
                    <a:cubicBezTo>
                      <a:pt x="3445" y="155127"/>
                      <a:pt x="44786" y="299911"/>
                      <a:pt x="115411" y="427460"/>
                    </a:cubicBezTo>
                    <a:cubicBezTo>
                      <a:pt x="191203" y="382646"/>
                      <a:pt x="191203" y="382646"/>
                      <a:pt x="191203" y="382646"/>
                    </a:cubicBezTo>
                    <a:cubicBezTo>
                      <a:pt x="129191" y="268886"/>
                      <a:pt x="91295" y="137890"/>
                      <a:pt x="8785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alpha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Freeform: Shape 42"/>
              <p:cNvSpPr/>
              <p:nvPr/>
            </p:nvSpPr>
            <p:spPr>
              <a:xfrm>
                <a:off x="6546413" y="2743946"/>
                <a:ext cx="191203" cy="425262"/>
              </a:xfrm>
              <a:custGeom>
                <a:avLst/>
                <a:gdLst>
                  <a:gd name="T0" fmla="*/ 51 w 111"/>
                  <a:gd name="T1" fmla="*/ 247 h 247"/>
                  <a:gd name="T2" fmla="*/ 111 w 111"/>
                  <a:gd name="T3" fmla="*/ 26 h 247"/>
                  <a:gd name="T4" fmla="*/ 67 w 111"/>
                  <a:gd name="T5" fmla="*/ 0 h 247"/>
                  <a:gd name="T6" fmla="*/ 0 w 111"/>
                  <a:gd name="T7" fmla="*/ 247 h 247"/>
                  <a:gd name="T8" fmla="*/ 51 w 111"/>
                  <a:gd name="T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1203" h="425262">
                    <a:moveTo>
                      <a:pt x="87850" y="425262"/>
                    </a:moveTo>
                    <a:cubicBezTo>
                      <a:pt x="91295" y="287525"/>
                      <a:pt x="129191" y="158397"/>
                      <a:pt x="191203" y="44764"/>
                    </a:cubicBezTo>
                    <a:cubicBezTo>
                      <a:pt x="115411" y="0"/>
                      <a:pt x="115411" y="0"/>
                      <a:pt x="115411" y="0"/>
                    </a:cubicBezTo>
                    <a:cubicBezTo>
                      <a:pt x="44786" y="127406"/>
                      <a:pt x="3445" y="272030"/>
                      <a:pt x="0" y="425262"/>
                    </a:cubicBezTo>
                    <a:lnTo>
                      <a:pt x="87850" y="425262"/>
                    </a:lnTo>
                    <a:close/>
                  </a:path>
                </a:pathLst>
              </a:custGeom>
              <a:solidFill>
                <a:schemeClr val="accent2">
                  <a:alpha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Freeform: Shape 43"/>
              <p:cNvSpPr/>
              <p:nvPr/>
            </p:nvSpPr>
            <p:spPr>
              <a:xfrm>
                <a:off x="6683771" y="2394505"/>
                <a:ext cx="354935" cy="354935"/>
              </a:xfrm>
              <a:custGeom>
                <a:avLst/>
                <a:gdLst>
                  <a:gd name="T0" fmla="*/ 0 w 206"/>
                  <a:gd name="T1" fmla="*/ 181 h 206"/>
                  <a:gd name="T2" fmla="*/ 44 w 206"/>
                  <a:gd name="T3" fmla="*/ 206 h 206"/>
                  <a:gd name="T4" fmla="*/ 206 w 206"/>
                  <a:gd name="T5" fmla="*/ 44 h 206"/>
                  <a:gd name="T6" fmla="*/ 181 w 206"/>
                  <a:gd name="T7" fmla="*/ 0 h 206"/>
                  <a:gd name="T8" fmla="*/ 0 w 206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4935" h="354935">
                    <a:moveTo>
                      <a:pt x="0" y="311860"/>
                    </a:moveTo>
                    <a:cubicBezTo>
                      <a:pt x="75811" y="354935"/>
                      <a:pt x="75811" y="354935"/>
                      <a:pt x="75811" y="354935"/>
                    </a:cubicBezTo>
                    <a:cubicBezTo>
                      <a:pt x="146454" y="241218"/>
                      <a:pt x="241218" y="146454"/>
                      <a:pt x="354935" y="75811"/>
                    </a:cubicBezTo>
                    <a:cubicBezTo>
                      <a:pt x="311860" y="0"/>
                      <a:pt x="311860" y="0"/>
                      <a:pt x="311860" y="0"/>
                    </a:cubicBezTo>
                    <a:cubicBezTo>
                      <a:pt x="184359" y="77534"/>
                      <a:pt x="77534" y="184359"/>
                      <a:pt x="0" y="311860"/>
                    </a:cubicBezTo>
                    <a:close/>
                  </a:path>
                </a:pathLst>
              </a:custGeom>
              <a:solidFill>
                <a:schemeClr val="accent2">
                  <a:alpha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Freeform: Shape 44"/>
              <p:cNvSpPr/>
              <p:nvPr/>
            </p:nvSpPr>
            <p:spPr>
              <a:xfrm>
                <a:off x="7033212" y="2257147"/>
                <a:ext cx="425262" cy="191203"/>
              </a:xfrm>
              <a:custGeom>
                <a:avLst/>
                <a:gdLst>
                  <a:gd name="T0" fmla="*/ 0 w 247"/>
                  <a:gd name="T1" fmla="*/ 67 h 111"/>
                  <a:gd name="T2" fmla="*/ 25 w 247"/>
                  <a:gd name="T3" fmla="*/ 111 h 111"/>
                  <a:gd name="T4" fmla="*/ 247 w 247"/>
                  <a:gd name="T5" fmla="*/ 51 h 111"/>
                  <a:gd name="T6" fmla="*/ 247 w 247"/>
                  <a:gd name="T7" fmla="*/ 0 h 111"/>
                  <a:gd name="T8" fmla="*/ 0 w 247"/>
                  <a:gd name="T9" fmla="*/ 6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5262" h="191203">
                    <a:moveTo>
                      <a:pt x="0" y="115411"/>
                    </a:moveTo>
                    <a:cubicBezTo>
                      <a:pt x="43043" y="191203"/>
                      <a:pt x="43043" y="191203"/>
                      <a:pt x="43043" y="191203"/>
                    </a:cubicBezTo>
                    <a:cubicBezTo>
                      <a:pt x="158397" y="129191"/>
                      <a:pt x="287525" y="91295"/>
                      <a:pt x="425262" y="87850"/>
                    </a:cubicBezTo>
                    <a:cubicBezTo>
                      <a:pt x="425262" y="0"/>
                      <a:pt x="425262" y="0"/>
                      <a:pt x="425262" y="0"/>
                    </a:cubicBezTo>
                    <a:cubicBezTo>
                      <a:pt x="272030" y="3445"/>
                      <a:pt x="127406" y="44786"/>
                      <a:pt x="0" y="115411"/>
                    </a:cubicBezTo>
                    <a:close/>
                  </a:path>
                </a:pathLst>
              </a:custGeom>
              <a:solidFill>
                <a:schemeClr val="accent2">
                  <a:alpha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7" name="Group 78"/>
            <p:cNvGrpSpPr/>
            <p:nvPr/>
          </p:nvGrpSpPr>
          <p:grpSpPr>
            <a:xfrm>
              <a:off x="6298523" y="4187349"/>
              <a:ext cx="2386516" cy="1292707"/>
              <a:chOff x="3508705" y="4187350"/>
              <a:chExt cx="2386516" cy="1292707"/>
            </a:xfrm>
          </p:grpSpPr>
          <p:sp>
            <p:nvSpPr>
              <p:cNvPr id="48" name="TextBox 79"/>
              <p:cNvSpPr txBox="1"/>
              <p:nvPr/>
            </p:nvSpPr>
            <p:spPr>
              <a:xfrm>
                <a:off x="3508705" y="4187350"/>
                <a:ext cx="2386516" cy="625390"/>
              </a:xfrm>
              <a:prstGeom prst="rect">
                <a:avLst/>
              </a:prstGeom>
              <a:noFill/>
            </p:spPr>
            <p:txBody>
              <a:bodyPr wrap="none" lIns="0" tIns="0" rIns="0" bIns="0" anchor="b" anchorCtr="1">
                <a:normAutofit/>
              </a:bodyPr>
              <a:lstStyle/>
              <a:p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编码器</a:t>
                </a:r>
              </a:p>
            </p:txBody>
          </p:sp>
          <p:sp>
            <p:nvSpPr>
              <p:cNvPr id="49" name="TextBox 80"/>
              <p:cNvSpPr txBox="1"/>
              <p:nvPr/>
            </p:nvSpPr>
            <p:spPr>
              <a:xfrm>
                <a:off x="3508705" y="4812739"/>
                <a:ext cx="2386516" cy="667318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ctr" anchorCtr="1"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 dirty="0"/>
                  <a:t>负责处理输入序列，将其转换为固定长度的向量表示，这一表示捕获了输入序列的主要信息。</a:t>
                </a:r>
              </a:p>
            </p:txBody>
          </p:sp>
        </p:grpSp>
      </p:grpSp>
      <p:grpSp>
        <p:nvGrpSpPr>
          <p:cNvPr id="6" name="千图PPT彼岸天：ID 8661124库_组合 90"/>
          <p:cNvGrpSpPr/>
          <p:nvPr>
            <p:custDataLst>
              <p:tags r:id="rId3"/>
            </p:custDataLst>
          </p:nvPr>
        </p:nvGrpSpPr>
        <p:grpSpPr>
          <a:xfrm>
            <a:off x="8742794" y="2722843"/>
            <a:ext cx="2130732" cy="2822015"/>
            <a:chOff x="9043983" y="2319273"/>
            <a:chExt cx="2386517" cy="3160783"/>
          </a:xfrm>
        </p:grpSpPr>
        <p:sp>
          <p:nvSpPr>
            <p:cNvPr id="26" name="Oval 45"/>
            <p:cNvSpPr/>
            <p:nvPr/>
          </p:nvSpPr>
          <p:spPr>
            <a:xfrm>
              <a:off x="9476474" y="2492896"/>
              <a:ext cx="1521537" cy="15219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7" name="Group 46"/>
            <p:cNvGrpSpPr/>
            <p:nvPr/>
          </p:nvGrpSpPr>
          <p:grpSpPr>
            <a:xfrm>
              <a:off x="9303427" y="2319273"/>
              <a:ext cx="1867586" cy="1868076"/>
              <a:chOff x="9237196" y="2257147"/>
              <a:chExt cx="1868076" cy="1868076"/>
            </a:xfrm>
          </p:grpSpPr>
          <p:sp>
            <p:nvSpPr>
              <p:cNvPr id="32" name="Freeform: Shape 47"/>
              <p:cNvSpPr/>
              <p:nvPr/>
            </p:nvSpPr>
            <p:spPr>
              <a:xfrm>
                <a:off x="10612979" y="2394505"/>
                <a:ext cx="356034" cy="354935"/>
              </a:xfrm>
              <a:custGeom>
                <a:avLst/>
                <a:gdLst>
                  <a:gd name="T0" fmla="*/ 207 w 207"/>
                  <a:gd name="T1" fmla="*/ 181 h 206"/>
                  <a:gd name="T2" fmla="*/ 26 w 207"/>
                  <a:gd name="T3" fmla="*/ 0 h 206"/>
                  <a:gd name="T4" fmla="*/ 0 w 207"/>
                  <a:gd name="T5" fmla="*/ 44 h 206"/>
                  <a:gd name="T6" fmla="*/ 163 w 207"/>
                  <a:gd name="T7" fmla="*/ 206 h 206"/>
                  <a:gd name="T8" fmla="*/ 207 w 207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6034" h="354935">
                    <a:moveTo>
                      <a:pt x="356034" y="311860"/>
                    </a:moveTo>
                    <a:cubicBezTo>
                      <a:pt x="278635" y="184359"/>
                      <a:pt x="171997" y="77534"/>
                      <a:pt x="44719" y="0"/>
                    </a:cubicBezTo>
                    <a:cubicBezTo>
                      <a:pt x="0" y="75811"/>
                      <a:pt x="0" y="75811"/>
                      <a:pt x="0" y="75811"/>
                    </a:cubicBezTo>
                    <a:cubicBezTo>
                      <a:pt x="113518" y="146454"/>
                      <a:pt x="209836" y="241218"/>
                      <a:pt x="280355" y="354935"/>
                    </a:cubicBezTo>
                    <a:lnTo>
                      <a:pt x="356034" y="31186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Freeform: Shape 48"/>
              <p:cNvSpPr/>
              <p:nvPr/>
            </p:nvSpPr>
            <p:spPr>
              <a:xfrm>
                <a:off x="10193211" y="2257147"/>
                <a:ext cx="427460" cy="191203"/>
              </a:xfrm>
              <a:custGeom>
                <a:avLst/>
                <a:gdLst>
                  <a:gd name="T0" fmla="*/ 0 w 248"/>
                  <a:gd name="T1" fmla="*/ 0 h 111"/>
                  <a:gd name="T2" fmla="*/ 0 w 248"/>
                  <a:gd name="T3" fmla="*/ 51 h 111"/>
                  <a:gd name="T4" fmla="*/ 222 w 248"/>
                  <a:gd name="T5" fmla="*/ 111 h 111"/>
                  <a:gd name="T6" fmla="*/ 248 w 248"/>
                  <a:gd name="T7" fmla="*/ 67 h 111"/>
                  <a:gd name="T8" fmla="*/ 0 w 248"/>
                  <a:gd name="T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7460" h="191203">
                    <a:moveTo>
                      <a:pt x="0" y="0"/>
                    </a:moveTo>
                    <a:cubicBezTo>
                      <a:pt x="0" y="87850"/>
                      <a:pt x="0" y="87850"/>
                      <a:pt x="0" y="87850"/>
                    </a:cubicBezTo>
                    <a:cubicBezTo>
                      <a:pt x="137890" y="91295"/>
                      <a:pt x="268886" y="129191"/>
                      <a:pt x="382646" y="191203"/>
                    </a:cubicBezTo>
                    <a:cubicBezTo>
                      <a:pt x="427460" y="115411"/>
                      <a:pt x="427460" y="115411"/>
                      <a:pt x="427460" y="115411"/>
                    </a:cubicBezTo>
                    <a:cubicBezTo>
                      <a:pt x="299911" y="44786"/>
                      <a:pt x="155127" y="3445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Freeform: Shape 49"/>
              <p:cNvSpPr/>
              <p:nvPr/>
            </p:nvSpPr>
            <p:spPr>
              <a:xfrm>
                <a:off x="10914069" y="2743946"/>
                <a:ext cx="191203" cy="425262"/>
              </a:xfrm>
              <a:custGeom>
                <a:avLst/>
                <a:gdLst>
                  <a:gd name="T0" fmla="*/ 45 w 111"/>
                  <a:gd name="T1" fmla="*/ 0 h 247"/>
                  <a:gd name="T2" fmla="*/ 0 w 111"/>
                  <a:gd name="T3" fmla="*/ 26 h 247"/>
                  <a:gd name="T4" fmla="*/ 60 w 111"/>
                  <a:gd name="T5" fmla="*/ 247 h 247"/>
                  <a:gd name="T6" fmla="*/ 111 w 111"/>
                  <a:gd name="T7" fmla="*/ 247 h 247"/>
                  <a:gd name="T8" fmla="*/ 45 w 111"/>
                  <a:gd name="T9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1203" h="425262">
                    <a:moveTo>
                      <a:pt x="77515" y="0"/>
                    </a:moveTo>
                    <a:cubicBezTo>
                      <a:pt x="0" y="44764"/>
                      <a:pt x="0" y="44764"/>
                      <a:pt x="0" y="44764"/>
                    </a:cubicBezTo>
                    <a:cubicBezTo>
                      <a:pt x="63734" y="158397"/>
                      <a:pt x="99908" y="287525"/>
                      <a:pt x="103353" y="425262"/>
                    </a:cubicBezTo>
                    <a:cubicBezTo>
                      <a:pt x="191203" y="425262"/>
                      <a:pt x="191203" y="425262"/>
                      <a:pt x="191203" y="425262"/>
                    </a:cubicBezTo>
                    <a:cubicBezTo>
                      <a:pt x="187758" y="272030"/>
                      <a:pt x="146417" y="127406"/>
                      <a:pt x="775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Freeform: Shape 50"/>
              <p:cNvSpPr/>
              <p:nvPr/>
            </p:nvSpPr>
            <p:spPr>
              <a:xfrm>
                <a:off x="10914069" y="3213162"/>
                <a:ext cx="191203" cy="427460"/>
              </a:xfrm>
              <a:custGeom>
                <a:avLst/>
                <a:gdLst>
                  <a:gd name="T0" fmla="*/ 60 w 111"/>
                  <a:gd name="T1" fmla="*/ 0 h 248"/>
                  <a:gd name="T2" fmla="*/ 0 w 111"/>
                  <a:gd name="T3" fmla="*/ 222 h 248"/>
                  <a:gd name="T4" fmla="*/ 45 w 111"/>
                  <a:gd name="T5" fmla="*/ 248 h 248"/>
                  <a:gd name="T6" fmla="*/ 111 w 111"/>
                  <a:gd name="T7" fmla="*/ 0 h 248"/>
                  <a:gd name="T8" fmla="*/ 6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1203" h="427460">
                    <a:moveTo>
                      <a:pt x="103353" y="0"/>
                    </a:moveTo>
                    <a:cubicBezTo>
                      <a:pt x="99908" y="137890"/>
                      <a:pt x="63734" y="268886"/>
                      <a:pt x="0" y="382646"/>
                    </a:cubicBezTo>
                    <a:cubicBezTo>
                      <a:pt x="77515" y="427460"/>
                      <a:pt x="77515" y="427460"/>
                      <a:pt x="77515" y="427460"/>
                    </a:cubicBezTo>
                    <a:cubicBezTo>
                      <a:pt x="146417" y="299911"/>
                      <a:pt x="187758" y="155127"/>
                      <a:pt x="191203" y="0"/>
                    </a:cubicBezTo>
                    <a:lnTo>
                      <a:pt x="10335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Freeform: Shape 51"/>
              <p:cNvSpPr/>
              <p:nvPr/>
            </p:nvSpPr>
            <p:spPr>
              <a:xfrm>
                <a:off x="10612979" y="3632930"/>
                <a:ext cx="356034" cy="356034"/>
              </a:xfrm>
              <a:custGeom>
                <a:avLst/>
                <a:gdLst>
                  <a:gd name="T0" fmla="*/ 207 w 207"/>
                  <a:gd name="T1" fmla="*/ 26 h 207"/>
                  <a:gd name="T2" fmla="*/ 163 w 207"/>
                  <a:gd name="T3" fmla="*/ 0 h 207"/>
                  <a:gd name="T4" fmla="*/ 0 w 207"/>
                  <a:gd name="T5" fmla="*/ 163 h 207"/>
                  <a:gd name="T6" fmla="*/ 26 w 207"/>
                  <a:gd name="T7" fmla="*/ 207 h 207"/>
                  <a:gd name="T8" fmla="*/ 207 w 207"/>
                  <a:gd name="T9" fmla="*/ 26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6034" h="356034">
                    <a:moveTo>
                      <a:pt x="356034" y="44719"/>
                    </a:moveTo>
                    <a:cubicBezTo>
                      <a:pt x="280355" y="0"/>
                      <a:pt x="280355" y="0"/>
                      <a:pt x="280355" y="0"/>
                    </a:cubicBezTo>
                    <a:cubicBezTo>
                      <a:pt x="209836" y="113518"/>
                      <a:pt x="113518" y="209836"/>
                      <a:pt x="0" y="280355"/>
                    </a:cubicBezTo>
                    <a:cubicBezTo>
                      <a:pt x="44719" y="356034"/>
                      <a:pt x="44719" y="356034"/>
                      <a:pt x="44719" y="356034"/>
                    </a:cubicBezTo>
                    <a:cubicBezTo>
                      <a:pt x="171997" y="278635"/>
                      <a:pt x="278635" y="171997"/>
                      <a:pt x="356034" y="4471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Freeform: Shape 52"/>
              <p:cNvSpPr/>
              <p:nvPr/>
            </p:nvSpPr>
            <p:spPr>
              <a:xfrm>
                <a:off x="10193211" y="3936217"/>
                <a:ext cx="427460" cy="189006"/>
              </a:xfrm>
              <a:custGeom>
                <a:avLst/>
                <a:gdLst>
                  <a:gd name="T0" fmla="*/ 248 w 248"/>
                  <a:gd name="T1" fmla="*/ 44 h 110"/>
                  <a:gd name="T2" fmla="*/ 222 w 248"/>
                  <a:gd name="T3" fmla="*/ 0 h 110"/>
                  <a:gd name="T4" fmla="*/ 0 w 248"/>
                  <a:gd name="T5" fmla="*/ 59 h 110"/>
                  <a:gd name="T6" fmla="*/ 0 w 248"/>
                  <a:gd name="T7" fmla="*/ 110 h 110"/>
                  <a:gd name="T8" fmla="*/ 248 w 248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7460" h="189006">
                    <a:moveTo>
                      <a:pt x="427460" y="75602"/>
                    </a:moveTo>
                    <a:cubicBezTo>
                      <a:pt x="382646" y="0"/>
                      <a:pt x="382646" y="0"/>
                      <a:pt x="382646" y="0"/>
                    </a:cubicBezTo>
                    <a:cubicBezTo>
                      <a:pt x="268886" y="61857"/>
                      <a:pt x="137890" y="97939"/>
                      <a:pt x="0" y="101376"/>
                    </a:cubicBezTo>
                    <a:cubicBezTo>
                      <a:pt x="0" y="189006"/>
                      <a:pt x="0" y="189006"/>
                      <a:pt x="0" y="189006"/>
                    </a:cubicBezTo>
                    <a:cubicBezTo>
                      <a:pt x="155127" y="185570"/>
                      <a:pt x="299911" y="144332"/>
                      <a:pt x="427460" y="7560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Freeform: Shape 53"/>
              <p:cNvSpPr/>
              <p:nvPr/>
            </p:nvSpPr>
            <p:spPr>
              <a:xfrm>
                <a:off x="9723995" y="3936217"/>
                <a:ext cx="425262" cy="189006"/>
              </a:xfrm>
              <a:custGeom>
                <a:avLst/>
                <a:gdLst>
                  <a:gd name="T0" fmla="*/ 0 w 247"/>
                  <a:gd name="T1" fmla="*/ 44 h 110"/>
                  <a:gd name="T2" fmla="*/ 247 w 247"/>
                  <a:gd name="T3" fmla="*/ 110 h 110"/>
                  <a:gd name="T4" fmla="*/ 247 w 247"/>
                  <a:gd name="T5" fmla="*/ 59 h 110"/>
                  <a:gd name="T6" fmla="*/ 26 w 247"/>
                  <a:gd name="T7" fmla="*/ 0 h 110"/>
                  <a:gd name="T8" fmla="*/ 0 w 247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5262" h="189006">
                    <a:moveTo>
                      <a:pt x="0" y="75602"/>
                    </a:moveTo>
                    <a:cubicBezTo>
                      <a:pt x="127406" y="144332"/>
                      <a:pt x="272030" y="185570"/>
                      <a:pt x="425262" y="189006"/>
                    </a:cubicBezTo>
                    <a:cubicBezTo>
                      <a:pt x="425262" y="101376"/>
                      <a:pt x="425262" y="101376"/>
                      <a:pt x="425262" y="101376"/>
                    </a:cubicBezTo>
                    <a:cubicBezTo>
                      <a:pt x="287525" y="97939"/>
                      <a:pt x="158397" y="61857"/>
                      <a:pt x="44764" y="0"/>
                    </a:cubicBezTo>
                    <a:lnTo>
                      <a:pt x="0" y="756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54"/>
              <p:cNvSpPr/>
              <p:nvPr/>
            </p:nvSpPr>
            <p:spPr>
              <a:xfrm>
                <a:off x="9374554" y="3632930"/>
                <a:ext cx="354935" cy="356034"/>
              </a:xfrm>
              <a:custGeom>
                <a:avLst/>
                <a:gdLst>
                  <a:gd name="T0" fmla="*/ 44 w 206"/>
                  <a:gd name="T1" fmla="*/ 0 h 207"/>
                  <a:gd name="T2" fmla="*/ 0 w 206"/>
                  <a:gd name="T3" fmla="*/ 26 h 207"/>
                  <a:gd name="T4" fmla="*/ 181 w 206"/>
                  <a:gd name="T5" fmla="*/ 207 h 207"/>
                  <a:gd name="T6" fmla="*/ 206 w 206"/>
                  <a:gd name="T7" fmla="*/ 163 h 207"/>
                  <a:gd name="T8" fmla="*/ 44 w 206"/>
                  <a:gd name="T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4935" h="356034">
                    <a:moveTo>
                      <a:pt x="75811" y="0"/>
                    </a:moveTo>
                    <a:cubicBezTo>
                      <a:pt x="0" y="44719"/>
                      <a:pt x="0" y="44719"/>
                      <a:pt x="0" y="44719"/>
                    </a:cubicBezTo>
                    <a:cubicBezTo>
                      <a:pt x="77534" y="171997"/>
                      <a:pt x="184359" y="278635"/>
                      <a:pt x="311860" y="356034"/>
                    </a:cubicBezTo>
                    <a:cubicBezTo>
                      <a:pt x="354935" y="280355"/>
                      <a:pt x="354935" y="280355"/>
                      <a:pt x="354935" y="280355"/>
                    </a:cubicBezTo>
                    <a:cubicBezTo>
                      <a:pt x="241218" y="209836"/>
                      <a:pt x="146454" y="113518"/>
                      <a:pt x="75811" y="0"/>
                    </a:cubicBezTo>
                    <a:close/>
                  </a:path>
                </a:pathLst>
              </a:custGeom>
              <a:solidFill>
                <a:schemeClr val="accent3">
                  <a:alpha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Freeform: Shape 55"/>
              <p:cNvSpPr/>
              <p:nvPr/>
            </p:nvSpPr>
            <p:spPr>
              <a:xfrm>
                <a:off x="9237196" y="3213162"/>
                <a:ext cx="191203" cy="427460"/>
              </a:xfrm>
              <a:custGeom>
                <a:avLst/>
                <a:gdLst>
                  <a:gd name="T0" fmla="*/ 0 w 111"/>
                  <a:gd name="T1" fmla="*/ 0 h 248"/>
                  <a:gd name="T2" fmla="*/ 67 w 111"/>
                  <a:gd name="T3" fmla="*/ 248 h 248"/>
                  <a:gd name="T4" fmla="*/ 111 w 111"/>
                  <a:gd name="T5" fmla="*/ 222 h 248"/>
                  <a:gd name="T6" fmla="*/ 51 w 111"/>
                  <a:gd name="T7" fmla="*/ 0 h 248"/>
                  <a:gd name="T8" fmla="*/ 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1203" h="427460">
                    <a:moveTo>
                      <a:pt x="0" y="0"/>
                    </a:moveTo>
                    <a:cubicBezTo>
                      <a:pt x="3445" y="155127"/>
                      <a:pt x="44786" y="299911"/>
                      <a:pt x="115411" y="427460"/>
                    </a:cubicBezTo>
                    <a:cubicBezTo>
                      <a:pt x="191203" y="382646"/>
                      <a:pt x="191203" y="382646"/>
                      <a:pt x="191203" y="382646"/>
                    </a:cubicBezTo>
                    <a:cubicBezTo>
                      <a:pt x="129191" y="268886"/>
                      <a:pt x="91295" y="137890"/>
                      <a:pt x="8785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alpha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56"/>
              <p:cNvSpPr/>
              <p:nvPr/>
            </p:nvSpPr>
            <p:spPr>
              <a:xfrm>
                <a:off x="9237196" y="2743946"/>
                <a:ext cx="191203" cy="425262"/>
              </a:xfrm>
              <a:custGeom>
                <a:avLst/>
                <a:gdLst>
                  <a:gd name="T0" fmla="*/ 51 w 111"/>
                  <a:gd name="T1" fmla="*/ 247 h 247"/>
                  <a:gd name="T2" fmla="*/ 111 w 111"/>
                  <a:gd name="T3" fmla="*/ 26 h 247"/>
                  <a:gd name="T4" fmla="*/ 67 w 111"/>
                  <a:gd name="T5" fmla="*/ 0 h 247"/>
                  <a:gd name="T6" fmla="*/ 0 w 111"/>
                  <a:gd name="T7" fmla="*/ 247 h 247"/>
                  <a:gd name="T8" fmla="*/ 51 w 111"/>
                  <a:gd name="T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1203" h="425262">
                    <a:moveTo>
                      <a:pt x="87850" y="425262"/>
                    </a:moveTo>
                    <a:cubicBezTo>
                      <a:pt x="91295" y="287525"/>
                      <a:pt x="129191" y="158397"/>
                      <a:pt x="191203" y="44764"/>
                    </a:cubicBezTo>
                    <a:cubicBezTo>
                      <a:pt x="115411" y="0"/>
                      <a:pt x="115411" y="0"/>
                      <a:pt x="115411" y="0"/>
                    </a:cubicBezTo>
                    <a:cubicBezTo>
                      <a:pt x="44786" y="127406"/>
                      <a:pt x="3445" y="272030"/>
                      <a:pt x="0" y="425262"/>
                    </a:cubicBezTo>
                    <a:lnTo>
                      <a:pt x="87850" y="425262"/>
                    </a:lnTo>
                    <a:close/>
                  </a:path>
                </a:pathLst>
              </a:custGeom>
              <a:solidFill>
                <a:schemeClr val="accent3">
                  <a:alpha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Freeform: Shape 57"/>
              <p:cNvSpPr/>
              <p:nvPr/>
            </p:nvSpPr>
            <p:spPr>
              <a:xfrm>
                <a:off x="9374554" y="2394505"/>
                <a:ext cx="354935" cy="354935"/>
              </a:xfrm>
              <a:custGeom>
                <a:avLst/>
                <a:gdLst>
                  <a:gd name="T0" fmla="*/ 0 w 206"/>
                  <a:gd name="T1" fmla="*/ 181 h 206"/>
                  <a:gd name="T2" fmla="*/ 44 w 206"/>
                  <a:gd name="T3" fmla="*/ 206 h 206"/>
                  <a:gd name="T4" fmla="*/ 206 w 206"/>
                  <a:gd name="T5" fmla="*/ 44 h 206"/>
                  <a:gd name="T6" fmla="*/ 181 w 206"/>
                  <a:gd name="T7" fmla="*/ 0 h 206"/>
                  <a:gd name="T8" fmla="*/ 0 w 206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4935" h="354935">
                    <a:moveTo>
                      <a:pt x="0" y="311860"/>
                    </a:moveTo>
                    <a:cubicBezTo>
                      <a:pt x="75811" y="354935"/>
                      <a:pt x="75811" y="354935"/>
                      <a:pt x="75811" y="354935"/>
                    </a:cubicBezTo>
                    <a:cubicBezTo>
                      <a:pt x="146454" y="241218"/>
                      <a:pt x="241218" y="146454"/>
                      <a:pt x="354935" y="75811"/>
                    </a:cubicBezTo>
                    <a:cubicBezTo>
                      <a:pt x="311860" y="0"/>
                      <a:pt x="311860" y="0"/>
                      <a:pt x="311860" y="0"/>
                    </a:cubicBezTo>
                    <a:cubicBezTo>
                      <a:pt x="184359" y="77534"/>
                      <a:pt x="77534" y="184359"/>
                      <a:pt x="0" y="311860"/>
                    </a:cubicBezTo>
                    <a:close/>
                  </a:path>
                </a:pathLst>
              </a:custGeom>
              <a:solidFill>
                <a:schemeClr val="accent3">
                  <a:alpha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Freeform: Shape 58"/>
              <p:cNvSpPr/>
              <p:nvPr/>
            </p:nvSpPr>
            <p:spPr>
              <a:xfrm>
                <a:off x="9723995" y="2257147"/>
                <a:ext cx="425262" cy="191203"/>
              </a:xfrm>
              <a:custGeom>
                <a:avLst/>
                <a:gdLst>
                  <a:gd name="T0" fmla="*/ 0 w 247"/>
                  <a:gd name="T1" fmla="*/ 67 h 111"/>
                  <a:gd name="T2" fmla="*/ 25 w 247"/>
                  <a:gd name="T3" fmla="*/ 111 h 111"/>
                  <a:gd name="T4" fmla="*/ 247 w 247"/>
                  <a:gd name="T5" fmla="*/ 51 h 111"/>
                  <a:gd name="T6" fmla="*/ 247 w 247"/>
                  <a:gd name="T7" fmla="*/ 0 h 111"/>
                  <a:gd name="T8" fmla="*/ 0 w 247"/>
                  <a:gd name="T9" fmla="*/ 6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5262" h="191203">
                    <a:moveTo>
                      <a:pt x="0" y="115411"/>
                    </a:moveTo>
                    <a:cubicBezTo>
                      <a:pt x="43043" y="191203"/>
                      <a:pt x="43043" y="191203"/>
                      <a:pt x="43043" y="191203"/>
                    </a:cubicBezTo>
                    <a:cubicBezTo>
                      <a:pt x="158397" y="129191"/>
                      <a:pt x="287525" y="91295"/>
                      <a:pt x="425262" y="87850"/>
                    </a:cubicBezTo>
                    <a:cubicBezTo>
                      <a:pt x="425262" y="0"/>
                      <a:pt x="425262" y="0"/>
                      <a:pt x="425262" y="0"/>
                    </a:cubicBezTo>
                    <a:cubicBezTo>
                      <a:pt x="272030" y="3445"/>
                      <a:pt x="127406" y="44786"/>
                      <a:pt x="0" y="115411"/>
                    </a:cubicBezTo>
                    <a:close/>
                  </a:path>
                </a:pathLst>
              </a:custGeom>
              <a:solidFill>
                <a:schemeClr val="accent3">
                  <a:alpha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9" name="Group 81"/>
            <p:cNvGrpSpPr/>
            <p:nvPr/>
          </p:nvGrpSpPr>
          <p:grpSpPr>
            <a:xfrm>
              <a:off x="9043983" y="4187349"/>
              <a:ext cx="2386517" cy="1292707"/>
              <a:chOff x="3508704" y="4187350"/>
              <a:chExt cx="2386517" cy="1292707"/>
            </a:xfrm>
          </p:grpSpPr>
          <p:sp>
            <p:nvSpPr>
              <p:cNvPr id="30" name="TextBox 82"/>
              <p:cNvSpPr txBox="1"/>
              <p:nvPr/>
            </p:nvSpPr>
            <p:spPr>
              <a:xfrm>
                <a:off x="3508704" y="4187350"/>
                <a:ext cx="2386516" cy="625390"/>
              </a:xfrm>
              <a:prstGeom prst="rect">
                <a:avLst/>
              </a:prstGeom>
              <a:noFill/>
            </p:spPr>
            <p:txBody>
              <a:bodyPr wrap="none" lIns="0" tIns="0" rIns="0" bIns="0" anchor="b" anchorCtr="1">
                <a:normAutofit/>
              </a:bodyPr>
              <a:lstStyle/>
              <a:p>
                <a:r>
                  <a:rPr lang="zh-CN" altLang="en-US" sz="1400" dirty="0">
                    <a:effectLst/>
                  </a:rPr>
                  <a:t>解码器</a:t>
                </a:r>
              </a:p>
            </p:txBody>
          </p:sp>
          <p:sp>
            <p:nvSpPr>
              <p:cNvPr id="31" name="TextBox 83"/>
              <p:cNvSpPr txBox="1"/>
              <p:nvPr/>
            </p:nvSpPr>
            <p:spPr>
              <a:xfrm>
                <a:off x="3508705" y="4812739"/>
                <a:ext cx="2386516" cy="667318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ctr" anchorCtr="1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 dirty="0"/>
                  <a:t>解码器则负责将这个向量表示转换为输出序列。</a:t>
                </a:r>
              </a:p>
            </p:txBody>
          </p:sp>
        </p:grpSp>
      </p:grpSp>
      <p:grpSp>
        <p:nvGrpSpPr>
          <p:cNvPr id="7" name="千图PPT彼岸天：ID 8661124库_组合 1"/>
          <p:cNvGrpSpPr/>
          <p:nvPr>
            <p:custDataLst>
              <p:tags r:id="rId4"/>
            </p:custDataLst>
          </p:nvPr>
        </p:nvGrpSpPr>
        <p:grpSpPr>
          <a:xfrm>
            <a:off x="1298852" y="2722843"/>
            <a:ext cx="2264480" cy="2822015"/>
            <a:chOff x="736527" y="2319273"/>
            <a:chExt cx="2536321" cy="3160783"/>
          </a:xfrm>
        </p:grpSpPr>
        <p:sp>
          <p:nvSpPr>
            <p:cNvPr id="8" name="Oval 3"/>
            <p:cNvSpPr/>
            <p:nvPr/>
          </p:nvSpPr>
          <p:spPr>
            <a:xfrm>
              <a:off x="1190995" y="2492896"/>
              <a:ext cx="1521537" cy="15219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Group 4"/>
            <p:cNvGrpSpPr/>
            <p:nvPr/>
          </p:nvGrpSpPr>
          <p:grpSpPr>
            <a:xfrm>
              <a:off x="1017965" y="2319273"/>
              <a:ext cx="1867586" cy="1868076"/>
              <a:chOff x="1119258" y="2257147"/>
              <a:chExt cx="1868076" cy="1868076"/>
            </a:xfrm>
          </p:grpSpPr>
          <p:sp>
            <p:nvSpPr>
              <p:cNvPr id="14" name="Freeform: Shape 5"/>
              <p:cNvSpPr/>
              <p:nvPr/>
            </p:nvSpPr>
            <p:spPr>
              <a:xfrm>
                <a:off x="2495041" y="2394505"/>
                <a:ext cx="356034" cy="354935"/>
              </a:xfrm>
              <a:custGeom>
                <a:avLst/>
                <a:gdLst>
                  <a:gd name="T0" fmla="*/ 207 w 207"/>
                  <a:gd name="T1" fmla="*/ 181 h 206"/>
                  <a:gd name="T2" fmla="*/ 26 w 207"/>
                  <a:gd name="T3" fmla="*/ 0 h 206"/>
                  <a:gd name="T4" fmla="*/ 0 w 207"/>
                  <a:gd name="T5" fmla="*/ 44 h 206"/>
                  <a:gd name="T6" fmla="*/ 163 w 207"/>
                  <a:gd name="T7" fmla="*/ 206 h 206"/>
                  <a:gd name="T8" fmla="*/ 207 w 207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6034" h="354935">
                    <a:moveTo>
                      <a:pt x="356034" y="311860"/>
                    </a:moveTo>
                    <a:cubicBezTo>
                      <a:pt x="278635" y="184359"/>
                      <a:pt x="171997" y="77534"/>
                      <a:pt x="44719" y="0"/>
                    </a:cubicBezTo>
                    <a:cubicBezTo>
                      <a:pt x="0" y="75811"/>
                      <a:pt x="0" y="75811"/>
                      <a:pt x="0" y="75811"/>
                    </a:cubicBezTo>
                    <a:cubicBezTo>
                      <a:pt x="113518" y="146454"/>
                      <a:pt x="209836" y="241218"/>
                      <a:pt x="280355" y="354935"/>
                    </a:cubicBezTo>
                    <a:lnTo>
                      <a:pt x="356034" y="31186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Freeform: Shape 6"/>
              <p:cNvSpPr/>
              <p:nvPr/>
            </p:nvSpPr>
            <p:spPr>
              <a:xfrm>
                <a:off x="2075273" y="2257147"/>
                <a:ext cx="427460" cy="191203"/>
              </a:xfrm>
              <a:custGeom>
                <a:avLst/>
                <a:gdLst>
                  <a:gd name="T0" fmla="*/ 0 w 248"/>
                  <a:gd name="T1" fmla="*/ 0 h 111"/>
                  <a:gd name="T2" fmla="*/ 0 w 248"/>
                  <a:gd name="T3" fmla="*/ 51 h 111"/>
                  <a:gd name="T4" fmla="*/ 222 w 248"/>
                  <a:gd name="T5" fmla="*/ 111 h 111"/>
                  <a:gd name="T6" fmla="*/ 248 w 248"/>
                  <a:gd name="T7" fmla="*/ 67 h 111"/>
                  <a:gd name="T8" fmla="*/ 0 w 248"/>
                  <a:gd name="T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7460" h="191203">
                    <a:moveTo>
                      <a:pt x="0" y="0"/>
                    </a:moveTo>
                    <a:cubicBezTo>
                      <a:pt x="0" y="87850"/>
                      <a:pt x="0" y="87850"/>
                      <a:pt x="0" y="87850"/>
                    </a:cubicBezTo>
                    <a:cubicBezTo>
                      <a:pt x="137890" y="91295"/>
                      <a:pt x="268886" y="129191"/>
                      <a:pt x="382646" y="191203"/>
                    </a:cubicBezTo>
                    <a:cubicBezTo>
                      <a:pt x="427460" y="115411"/>
                      <a:pt x="427460" y="115411"/>
                      <a:pt x="427460" y="115411"/>
                    </a:cubicBezTo>
                    <a:cubicBezTo>
                      <a:pt x="299911" y="44786"/>
                      <a:pt x="155127" y="3445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Freeform: Shape 7"/>
              <p:cNvSpPr/>
              <p:nvPr/>
            </p:nvSpPr>
            <p:spPr>
              <a:xfrm>
                <a:off x="2796131" y="2743946"/>
                <a:ext cx="191203" cy="425262"/>
              </a:xfrm>
              <a:custGeom>
                <a:avLst/>
                <a:gdLst>
                  <a:gd name="T0" fmla="*/ 45 w 111"/>
                  <a:gd name="T1" fmla="*/ 0 h 247"/>
                  <a:gd name="T2" fmla="*/ 0 w 111"/>
                  <a:gd name="T3" fmla="*/ 26 h 247"/>
                  <a:gd name="T4" fmla="*/ 60 w 111"/>
                  <a:gd name="T5" fmla="*/ 247 h 247"/>
                  <a:gd name="T6" fmla="*/ 111 w 111"/>
                  <a:gd name="T7" fmla="*/ 247 h 247"/>
                  <a:gd name="T8" fmla="*/ 45 w 111"/>
                  <a:gd name="T9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1203" h="425262">
                    <a:moveTo>
                      <a:pt x="77515" y="0"/>
                    </a:moveTo>
                    <a:cubicBezTo>
                      <a:pt x="0" y="44764"/>
                      <a:pt x="0" y="44764"/>
                      <a:pt x="0" y="44764"/>
                    </a:cubicBezTo>
                    <a:cubicBezTo>
                      <a:pt x="63734" y="158397"/>
                      <a:pt x="99908" y="287525"/>
                      <a:pt x="103353" y="425262"/>
                    </a:cubicBezTo>
                    <a:cubicBezTo>
                      <a:pt x="191203" y="425262"/>
                      <a:pt x="191203" y="425262"/>
                      <a:pt x="191203" y="425262"/>
                    </a:cubicBezTo>
                    <a:cubicBezTo>
                      <a:pt x="187758" y="272030"/>
                      <a:pt x="146417" y="127406"/>
                      <a:pt x="775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Freeform: Shape 8"/>
              <p:cNvSpPr/>
              <p:nvPr/>
            </p:nvSpPr>
            <p:spPr>
              <a:xfrm>
                <a:off x="2796131" y="3213162"/>
                <a:ext cx="191203" cy="427460"/>
              </a:xfrm>
              <a:custGeom>
                <a:avLst/>
                <a:gdLst>
                  <a:gd name="T0" fmla="*/ 60 w 111"/>
                  <a:gd name="T1" fmla="*/ 0 h 248"/>
                  <a:gd name="T2" fmla="*/ 0 w 111"/>
                  <a:gd name="T3" fmla="*/ 222 h 248"/>
                  <a:gd name="T4" fmla="*/ 45 w 111"/>
                  <a:gd name="T5" fmla="*/ 248 h 248"/>
                  <a:gd name="T6" fmla="*/ 111 w 111"/>
                  <a:gd name="T7" fmla="*/ 0 h 248"/>
                  <a:gd name="T8" fmla="*/ 6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1203" h="427460">
                    <a:moveTo>
                      <a:pt x="103353" y="0"/>
                    </a:moveTo>
                    <a:cubicBezTo>
                      <a:pt x="99908" y="137890"/>
                      <a:pt x="63734" y="268886"/>
                      <a:pt x="0" y="382646"/>
                    </a:cubicBezTo>
                    <a:cubicBezTo>
                      <a:pt x="77515" y="427460"/>
                      <a:pt x="77515" y="427460"/>
                      <a:pt x="77515" y="427460"/>
                    </a:cubicBezTo>
                    <a:cubicBezTo>
                      <a:pt x="146417" y="299911"/>
                      <a:pt x="187758" y="155127"/>
                      <a:pt x="191203" y="0"/>
                    </a:cubicBezTo>
                    <a:lnTo>
                      <a:pt x="1033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Freeform: Shape 9"/>
              <p:cNvSpPr/>
              <p:nvPr/>
            </p:nvSpPr>
            <p:spPr>
              <a:xfrm>
                <a:off x="2495041" y="3632930"/>
                <a:ext cx="356034" cy="356034"/>
              </a:xfrm>
              <a:custGeom>
                <a:avLst/>
                <a:gdLst>
                  <a:gd name="T0" fmla="*/ 207 w 207"/>
                  <a:gd name="T1" fmla="*/ 26 h 207"/>
                  <a:gd name="T2" fmla="*/ 163 w 207"/>
                  <a:gd name="T3" fmla="*/ 0 h 207"/>
                  <a:gd name="T4" fmla="*/ 0 w 207"/>
                  <a:gd name="T5" fmla="*/ 163 h 207"/>
                  <a:gd name="T6" fmla="*/ 26 w 207"/>
                  <a:gd name="T7" fmla="*/ 207 h 207"/>
                  <a:gd name="T8" fmla="*/ 207 w 207"/>
                  <a:gd name="T9" fmla="*/ 26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6034" h="356034">
                    <a:moveTo>
                      <a:pt x="356034" y="44719"/>
                    </a:moveTo>
                    <a:cubicBezTo>
                      <a:pt x="280355" y="0"/>
                      <a:pt x="280355" y="0"/>
                      <a:pt x="280355" y="0"/>
                    </a:cubicBezTo>
                    <a:cubicBezTo>
                      <a:pt x="209836" y="113518"/>
                      <a:pt x="113518" y="209836"/>
                      <a:pt x="0" y="280355"/>
                    </a:cubicBezTo>
                    <a:cubicBezTo>
                      <a:pt x="44719" y="356034"/>
                      <a:pt x="44719" y="356034"/>
                      <a:pt x="44719" y="356034"/>
                    </a:cubicBezTo>
                    <a:cubicBezTo>
                      <a:pt x="171997" y="278635"/>
                      <a:pt x="278635" y="171997"/>
                      <a:pt x="356034" y="447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Freeform: Shape 10"/>
              <p:cNvSpPr/>
              <p:nvPr/>
            </p:nvSpPr>
            <p:spPr>
              <a:xfrm>
                <a:off x="2075273" y="3936217"/>
                <a:ext cx="427460" cy="189006"/>
              </a:xfrm>
              <a:custGeom>
                <a:avLst/>
                <a:gdLst>
                  <a:gd name="T0" fmla="*/ 248 w 248"/>
                  <a:gd name="T1" fmla="*/ 44 h 110"/>
                  <a:gd name="T2" fmla="*/ 222 w 248"/>
                  <a:gd name="T3" fmla="*/ 0 h 110"/>
                  <a:gd name="T4" fmla="*/ 0 w 248"/>
                  <a:gd name="T5" fmla="*/ 59 h 110"/>
                  <a:gd name="T6" fmla="*/ 0 w 248"/>
                  <a:gd name="T7" fmla="*/ 110 h 110"/>
                  <a:gd name="T8" fmla="*/ 248 w 248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7460" h="189006">
                    <a:moveTo>
                      <a:pt x="427460" y="75602"/>
                    </a:moveTo>
                    <a:cubicBezTo>
                      <a:pt x="382646" y="0"/>
                      <a:pt x="382646" y="0"/>
                      <a:pt x="382646" y="0"/>
                    </a:cubicBezTo>
                    <a:cubicBezTo>
                      <a:pt x="268886" y="61857"/>
                      <a:pt x="137890" y="97939"/>
                      <a:pt x="0" y="101376"/>
                    </a:cubicBezTo>
                    <a:cubicBezTo>
                      <a:pt x="0" y="189006"/>
                      <a:pt x="0" y="189006"/>
                      <a:pt x="0" y="189006"/>
                    </a:cubicBezTo>
                    <a:cubicBezTo>
                      <a:pt x="155127" y="185570"/>
                      <a:pt x="299911" y="144332"/>
                      <a:pt x="427460" y="7560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Freeform: Shape 11"/>
              <p:cNvSpPr/>
              <p:nvPr/>
            </p:nvSpPr>
            <p:spPr>
              <a:xfrm>
                <a:off x="1606057" y="3936217"/>
                <a:ext cx="425262" cy="189006"/>
              </a:xfrm>
              <a:custGeom>
                <a:avLst/>
                <a:gdLst>
                  <a:gd name="T0" fmla="*/ 0 w 247"/>
                  <a:gd name="T1" fmla="*/ 44 h 110"/>
                  <a:gd name="T2" fmla="*/ 247 w 247"/>
                  <a:gd name="T3" fmla="*/ 110 h 110"/>
                  <a:gd name="T4" fmla="*/ 247 w 247"/>
                  <a:gd name="T5" fmla="*/ 59 h 110"/>
                  <a:gd name="T6" fmla="*/ 26 w 247"/>
                  <a:gd name="T7" fmla="*/ 0 h 110"/>
                  <a:gd name="T8" fmla="*/ 0 w 247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5262" h="189006">
                    <a:moveTo>
                      <a:pt x="0" y="75602"/>
                    </a:moveTo>
                    <a:cubicBezTo>
                      <a:pt x="127406" y="144332"/>
                      <a:pt x="272030" y="185570"/>
                      <a:pt x="425262" y="189006"/>
                    </a:cubicBezTo>
                    <a:cubicBezTo>
                      <a:pt x="425262" y="101376"/>
                      <a:pt x="425262" y="101376"/>
                      <a:pt x="425262" y="101376"/>
                    </a:cubicBezTo>
                    <a:cubicBezTo>
                      <a:pt x="287525" y="97939"/>
                      <a:pt x="158397" y="61857"/>
                      <a:pt x="44764" y="0"/>
                    </a:cubicBezTo>
                    <a:lnTo>
                      <a:pt x="0" y="75602"/>
                    </a:lnTo>
                    <a:close/>
                  </a:path>
                </a:pathLst>
              </a:custGeom>
              <a:solidFill>
                <a:schemeClr val="accent2">
                  <a:alpha val="24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Freeform: Shape 12"/>
              <p:cNvSpPr/>
              <p:nvPr/>
            </p:nvSpPr>
            <p:spPr>
              <a:xfrm>
                <a:off x="1256616" y="3632930"/>
                <a:ext cx="354935" cy="356034"/>
              </a:xfrm>
              <a:custGeom>
                <a:avLst/>
                <a:gdLst>
                  <a:gd name="T0" fmla="*/ 44 w 206"/>
                  <a:gd name="T1" fmla="*/ 0 h 207"/>
                  <a:gd name="T2" fmla="*/ 0 w 206"/>
                  <a:gd name="T3" fmla="*/ 26 h 207"/>
                  <a:gd name="T4" fmla="*/ 181 w 206"/>
                  <a:gd name="T5" fmla="*/ 207 h 207"/>
                  <a:gd name="T6" fmla="*/ 206 w 206"/>
                  <a:gd name="T7" fmla="*/ 163 h 207"/>
                  <a:gd name="T8" fmla="*/ 44 w 206"/>
                  <a:gd name="T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4935" h="356034">
                    <a:moveTo>
                      <a:pt x="75811" y="0"/>
                    </a:moveTo>
                    <a:cubicBezTo>
                      <a:pt x="0" y="44719"/>
                      <a:pt x="0" y="44719"/>
                      <a:pt x="0" y="44719"/>
                    </a:cubicBezTo>
                    <a:cubicBezTo>
                      <a:pt x="77534" y="171997"/>
                      <a:pt x="184359" y="278635"/>
                      <a:pt x="311860" y="356034"/>
                    </a:cubicBezTo>
                    <a:cubicBezTo>
                      <a:pt x="354935" y="280355"/>
                      <a:pt x="354935" y="280355"/>
                      <a:pt x="354935" y="280355"/>
                    </a:cubicBezTo>
                    <a:cubicBezTo>
                      <a:pt x="241218" y="209836"/>
                      <a:pt x="146454" y="113518"/>
                      <a:pt x="75811" y="0"/>
                    </a:cubicBezTo>
                    <a:close/>
                  </a:path>
                </a:pathLst>
              </a:custGeom>
              <a:solidFill>
                <a:schemeClr val="accent2">
                  <a:alpha val="24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Freeform: Shape 13"/>
              <p:cNvSpPr/>
              <p:nvPr/>
            </p:nvSpPr>
            <p:spPr>
              <a:xfrm>
                <a:off x="1119258" y="3213162"/>
                <a:ext cx="191203" cy="427460"/>
              </a:xfrm>
              <a:custGeom>
                <a:avLst/>
                <a:gdLst>
                  <a:gd name="T0" fmla="*/ 0 w 111"/>
                  <a:gd name="T1" fmla="*/ 0 h 248"/>
                  <a:gd name="T2" fmla="*/ 67 w 111"/>
                  <a:gd name="T3" fmla="*/ 248 h 248"/>
                  <a:gd name="T4" fmla="*/ 111 w 111"/>
                  <a:gd name="T5" fmla="*/ 222 h 248"/>
                  <a:gd name="T6" fmla="*/ 51 w 111"/>
                  <a:gd name="T7" fmla="*/ 0 h 248"/>
                  <a:gd name="T8" fmla="*/ 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1203" h="427460">
                    <a:moveTo>
                      <a:pt x="0" y="0"/>
                    </a:moveTo>
                    <a:cubicBezTo>
                      <a:pt x="3445" y="155127"/>
                      <a:pt x="44786" y="299911"/>
                      <a:pt x="115411" y="427460"/>
                    </a:cubicBezTo>
                    <a:cubicBezTo>
                      <a:pt x="191203" y="382646"/>
                      <a:pt x="191203" y="382646"/>
                      <a:pt x="191203" y="382646"/>
                    </a:cubicBezTo>
                    <a:cubicBezTo>
                      <a:pt x="129191" y="268886"/>
                      <a:pt x="91295" y="137890"/>
                      <a:pt x="8785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alpha val="24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Freeform: Shape 14"/>
              <p:cNvSpPr/>
              <p:nvPr/>
            </p:nvSpPr>
            <p:spPr>
              <a:xfrm>
                <a:off x="1119258" y="2743946"/>
                <a:ext cx="191203" cy="425262"/>
              </a:xfrm>
              <a:custGeom>
                <a:avLst/>
                <a:gdLst>
                  <a:gd name="T0" fmla="*/ 51 w 111"/>
                  <a:gd name="T1" fmla="*/ 247 h 247"/>
                  <a:gd name="T2" fmla="*/ 111 w 111"/>
                  <a:gd name="T3" fmla="*/ 26 h 247"/>
                  <a:gd name="T4" fmla="*/ 67 w 111"/>
                  <a:gd name="T5" fmla="*/ 0 h 247"/>
                  <a:gd name="T6" fmla="*/ 0 w 111"/>
                  <a:gd name="T7" fmla="*/ 247 h 247"/>
                  <a:gd name="T8" fmla="*/ 51 w 111"/>
                  <a:gd name="T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1203" h="425262">
                    <a:moveTo>
                      <a:pt x="87850" y="425262"/>
                    </a:moveTo>
                    <a:cubicBezTo>
                      <a:pt x="91295" y="287525"/>
                      <a:pt x="129191" y="158397"/>
                      <a:pt x="191203" y="44764"/>
                    </a:cubicBezTo>
                    <a:cubicBezTo>
                      <a:pt x="115411" y="0"/>
                      <a:pt x="115411" y="0"/>
                      <a:pt x="115411" y="0"/>
                    </a:cubicBezTo>
                    <a:cubicBezTo>
                      <a:pt x="44786" y="127406"/>
                      <a:pt x="3445" y="272030"/>
                      <a:pt x="0" y="425262"/>
                    </a:cubicBezTo>
                    <a:lnTo>
                      <a:pt x="87850" y="425262"/>
                    </a:lnTo>
                    <a:close/>
                  </a:path>
                </a:pathLst>
              </a:custGeom>
              <a:solidFill>
                <a:schemeClr val="accent2">
                  <a:alpha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Freeform: Shape 15"/>
              <p:cNvSpPr/>
              <p:nvPr/>
            </p:nvSpPr>
            <p:spPr>
              <a:xfrm>
                <a:off x="1256616" y="2394505"/>
                <a:ext cx="354935" cy="354935"/>
              </a:xfrm>
              <a:custGeom>
                <a:avLst/>
                <a:gdLst>
                  <a:gd name="T0" fmla="*/ 0 w 206"/>
                  <a:gd name="T1" fmla="*/ 181 h 206"/>
                  <a:gd name="T2" fmla="*/ 44 w 206"/>
                  <a:gd name="T3" fmla="*/ 206 h 206"/>
                  <a:gd name="T4" fmla="*/ 206 w 206"/>
                  <a:gd name="T5" fmla="*/ 44 h 206"/>
                  <a:gd name="T6" fmla="*/ 181 w 206"/>
                  <a:gd name="T7" fmla="*/ 0 h 206"/>
                  <a:gd name="T8" fmla="*/ 0 w 206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4935" h="354935">
                    <a:moveTo>
                      <a:pt x="0" y="311860"/>
                    </a:moveTo>
                    <a:cubicBezTo>
                      <a:pt x="75811" y="354935"/>
                      <a:pt x="75811" y="354935"/>
                      <a:pt x="75811" y="354935"/>
                    </a:cubicBezTo>
                    <a:cubicBezTo>
                      <a:pt x="146454" y="241218"/>
                      <a:pt x="241218" y="146454"/>
                      <a:pt x="354935" y="75811"/>
                    </a:cubicBezTo>
                    <a:cubicBezTo>
                      <a:pt x="311860" y="0"/>
                      <a:pt x="311860" y="0"/>
                      <a:pt x="311860" y="0"/>
                    </a:cubicBezTo>
                    <a:cubicBezTo>
                      <a:pt x="184359" y="77534"/>
                      <a:pt x="77534" y="184359"/>
                      <a:pt x="0" y="311860"/>
                    </a:cubicBezTo>
                    <a:close/>
                  </a:path>
                </a:pathLst>
              </a:custGeom>
              <a:solidFill>
                <a:schemeClr val="accent2">
                  <a:alpha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Freeform: Shape 16"/>
              <p:cNvSpPr/>
              <p:nvPr/>
            </p:nvSpPr>
            <p:spPr>
              <a:xfrm>
                <a:off x="1606057" y="2257147"/>
                <a:ext cx="425262" cy="191203"/>
              </a:xfrm>
              <a:custGeom>
                <a:avLst/>
                <a:gdLst>
                  <a:gd name="T0" fmla="*/ 0 w 247"/>
                  <a:gd name="T1" fmla="*/ 67 h 111"/>
                  <a:gd name="T2" fmla="*/ 25 w 247"/>
                  <a:gd name="T3" fmla="*/ 111 h 111"/>
                  <a:gd name="T4" fmla="*/ 247 w 247"/>
                  <a:gd name="T5" fmla="*/ 51 h 111"/>
                  <a:gd name="T6" fmla="*/ 247 w 247"/>
                  <a:gd name="T7" fmla="*/ 0 h 111"/>
                  <a:gd name="T8" fmla="*/ 0 w 247"/>
                  <a:gd name="T9" fmla="*/ 6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5262" h="191203">
                    <a:moveTo>
                      <a:pt x="0" y="115411"/>
                    </a:moveTo>
                    <a:cubicBezTo>
                      <a:pt x="43043" y="191203"/>
                      <a:pt x="43043" y="191203"/>
                      <a:pt x="43043" y="191203"/>
                    </a:cubicBezTo>
                    <a:cubicBezTo>
                      <a:pt x="158397" y="129191"/>
                      <a:pt x="287525" y="91295"/>
                      <a:pt x="425262" y="87850"/>
                    </a:cubicBezTo>
                    <a:cubicBezTo>
                      <a:pt x="425262" y="0"/>
                      <a:pt x="425262" y="0"/>
                      <a:pt x="425262" y="0"/>
                    </a:cubicBezTo>
                    <a:cubicBezTo>
                      <a:pt x="272030" y="3445"/>
                      <a:pt x="127406" y="44786"/>
                      <a:pt x="0" y="115411"/>
                    </a:cubicBezTo>
                    <a:close/>
                  </a:path>
                </a:pathLst>
              </a:custGeom>
              <a:solidFill>
                <a:schemeClr val="accent2">
                  <a:alpha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0" name="Freeform: Shape 73"/>
            <p:cNvSpPr/>
            <p:nvPr/>
          </p:nvSpPr>
          <p:spPr>
            <a:xfrm>
              <a:off x="1715626" y="3018943"/>
              <a:ext cx="472275" cy="47239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2275" h="472398">
                  <a:moveTo>
                    <a:pt x="412038" y="9492"/>
                  </a:moveTo>
                  <a:cubicBezTo>
                    <a:pt x="415427" y="6036"/>
                    <a:pt x="419494" y="4243"/>
                    <a:pt x="424151" y="4243"/>
                  </a:cubicBezTo>
                  <a:cubicBezTo>
                    <a:pt x="430076" y="4243"/>
                    <a:pt x="435105" y="7261"/>
                    <a:pt x="439194" y="13166"/>
                  </a:cubicBezTo>
                  <a:cubicBezTo>
                    <a:pt x="440899" y="15659"/>
                    <a:pt x="443457" y="19071"/>
                    <a:pt x="446737" y="23445"/>
                  </a:cubicBezTo>
                  <a:cubicBezTo>
                    <a:pt x="450104" y="27863"/>
                    <a:pt x="453318" y="32434"/>
                    <a:pt x="456533" y="37005"/>
                  </a:cubicBezTo>
                  <a:cubicBezTo>
                    <a:pt x="459681" y="41619"/>
                    <a:pt x="462370" y="46518"/>
                    <a:pt x="464666" y="51592"/>
                  </a:cubicBezTo>
                  <a:cubicBezTo>
                    <a:pt x="466962" y="56797"/>
                    <a:pt x="468143" y="61149"/>
                    <a:pt x="468143" y="64889"/>
                  </a:cubicBezTo>
                  <a:cubicBezTo>
                    <a:pt x="468143" y="72916"/>
                    <a:pt x="465672" y="79083"/>
                    <a:pt x="460709" y="83654"/>
                  </a:cubicBezTo>
                  <a:lnTo>
                    <a:pt x="56148" y="467499"/>
                  </a:lnTo>
                  <a:cubicBezTo>
                    <a:pt x="52650" y="470780"/>
                    <a:pt x="48692" y="472376"/>
                    <a:pt x="44101" y="472376"/>
                  </a:cubicBezTo>
                  <a:cubicBezTo>
                    <a:pt x="37716" y="472376"/>
                    <a:pt x="32688" y="469424"/>
                    <a:pt x="28949" y="463519"/>
                  </a:cubicBezTo>
                  <a:cubicBezTo>
                    <a:pt x="27287" y="461069"/>
                    <a:pt x="24663" y="457614"/>
                    <a:pt x="21231" y="453240"/>
                  </a:cubicBezTo>
                  <a:cubicBezTo>
                    <a:pt x="17863" y="448800"/>
                    <a:pt x="14606" y="444317"/>
                    <a:pt x="11545" y="439680"/>
                  </a:cubicBezTo>
                  <a:cubicBezTo>
                    <a:pt x="8440" y="435065"/>
                    <a:pt x="5707" y="430232"/>
                    <a:pt x="3411" y="425224"/>
                  </a:cubicBezTo>
                  <a:cubicBezTo>
                    <a:pt x="1115" y="420216"/>
                    <a:pt x="0" y="415710"/>
                    <a:pt x="0" y="411861"/>
                  </a:cubicBezTo>
                  <a:cubicBezTo>
                    <a:pt x="0" y="403835"/>
                    <a:pt x="2514" y="397536"/>
                    <a:pt x="7368" y="393031"/>
                  </a:cubicBezTo>
                  <a:lnTo>
                    <a:pt x="412038" y="9492"/>
                  </a:lnTo>
                  <a:close/>
                  <a:moveTo>
                    <a:pt x="95592" y="200201"/>
                  </a:moveTo>
                  <a:lnTo>
                    <a:pt x="65550" y="188828"/>
                  </a:lnTo>
                  <a:lnTo>
                    <a:pt x="95592" y="177718"/>
                  </a:lnTo>
                  <a:lnTo>
                    <a:pt x="105059" y="141807"/>
                  </a:lnTo>
                  <a:lnTo>
                    <a:pt x="113783" y="177718"/>
                  </a:lnTo>
                  <a:lnTo>
                    <a:pt x="144241" y="188828"/>
                  </a:lnTo>
                  <a:lnTo>
                    <a:pt x="113783" y="200201"/>
                  </a:lnTo>
                  <a:lnTo>
                    <a:pt x="105059" y="236199"/>
                  </a:lnTo>
                  <a:lnTo>
                    <a:pt x="95592" y="200201"/>
                  </a:lnTo>
                  <a:close/>
                  <a:moveTo>
                    <a:pt x="155807" y="116547"/>
                  </a:moveTo>
                  <a:lnTo>
                    <a:pt x="95592" y="94392"/>
                  </a:lnTo>
                  <a:lnTo>
                    <a:pt x="155807" y="72544"/>
                  </a:lnTo>
                  <a:lnTo>
                    <a:pt x="174283" y="0"/>
                  </a:lnTo>
                  <a:lnTo>
                    <a:pt x="192627" y="72544"/>
                  </a:lnTo>
                  <a:lnTo>
                    <a:pt x="252864" y="94392"/>
                  </a:lnTo>
                  <a:lnTo>
                    <a:pt x="192627" y="116547"/>
                  </a:lnTo>
                  <a:lnTo>
                    <a:pt x="174283" y="188828"/>
                  </a:lnTo>
                  <a:lnTo>
                    <a:pt x="155807" y="116547"/>
                  </a:lnTo>
                  <a:close/>
                  <a:moveTo>
                    <a:pt x="271383" y="58394"/>
                  </a:moveTo>
                  <a:lnTo>
                    <a:pt x="241407" y="47284"/>
                  </a:lnTo>
                  <a:lnTo>
                    <a:pt x="271383" y="35911"/>
                  </a:lnTo>
                  <a:lnTo>
                    <a:pt x="280851" y="0"/>
                  </a:lnTo>
                  <a:lnTo>
                    <a:pt x="290318" y="35911"/>
                  </a:lnTo>
                  <a:lnTo>
                    <a:pt x="320032" y="47284"/>
                  </a:lnTo>
                  <a:lnTo>
                    <a:pt x="290318" y="58394"/>
                  </a:lnTo>
                  <a:lnTo>
                    <a:pt x="280851" y="94392"/>
                  </a:lnTo>
                  <a:lnTo>
                    <a:pt x="271383" y="58394"/>
                  </a:lnTo>
                  <a:close/>
                  <a:moveTo>
                    <a:pt x="448180" y="65458"/>
                  </a:moveTo>
                  <a:lnTo>
                    <a:pt x="424151" y="28191"/>
                  </a:lnTo>
                  <a:lnTo>
                    <a:pt x="329499" y="117771"/>
                  </a:lnTo>
                  <a:lnTo>
                    <a:pt x="353594" y="154973"/>
                  </a:lnTo>
                  <a:lnTo>
                    <a:pt x="448180" y="65458"/>
                  </a:lnTo>
                  <a:close/>
                  <a:moveTo>
                    <a:pt x="472253" y="200201"/>
                  </a:moveTo>
                  <a:lnTo>
                    <a:pt x="442299" y="211573"/>
                  </a:lnTo>
                  <a:lnTo>
                    <a:pt x="433072" y="247572"/>
                  </a:lnTo>
                  <a:lnTo>
                    <a:pt x="423604" y="211573"/>
                  </a:lnTo>
                  <a:lnTo>
                    <a:pt x="393584" y="200201"/>
                  </a:lnTo>
                  <a:lnTo>
                    <a:pt x="423604" y="189418"/>
                  </a:lnTo>
                  <a:lnTo>
                    <a:pt x="433072" y="153179"/>
                  </a:lnTo>
                  <a:lnTo>
                    <a:pt x="442299" y="189418"/>
                  </a:lnTo>
                  <a:lnTo>
                    <a:pt x="472253" y="2002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1" name="Group 84"/>
            <p:cNvGrpSpPr/>
            <p:nvPr/>
          </p:nvGrpSpPr>
          <p:grpSpPr>
            <a:xfrm>
              <a:off x="736527" y="4187349"/>
              <a:ext cx="2536321" cy="1292707"/>
              <a:chOff x="3486727" y="4187350"/>
              <a:chExt cx="2536321" cy="1292707"/>
            </a:xfrm>
          </p:grpSpPr>
          <p:sp>
            <p:nvSpPr>
              <p:cNvPr id="12" name="TextBox 85"/>
              <p:cNvSpPr txBox="1"/>
              <p:nvPr/>
            </p:nvSpPr>
            <p:spPr>
              <a:xfrm>
                <a:off x="3508705" y="4187350"/>
                <a:ext cx="2386516" cy="625390"/>
              </a:xfrm>
              <a:prstGeom prst="rect">
                <a:avLst/>
              </a:prstGeom>
              <a:noFill/>
            </p:spPr>
            <p:txBody>
              <a:bodyPr wrap="none" lIns="0" tIns="0" rIns="0" bIns="0" anchor="b" anchorCtr="1">
                <a:normAutofit/>
              </a:bodyPr>
              <a:lstStyle/>
              <a:p>
                <a:r>
                  <a:rPr lang="en-US" altLang="zh-CN" sz="1400" dirty="0">
                    <a:effectLst/>
                  </a:rPr>
                  <a:t>GRU(Gated Recurrent Unit)</a:t>
                </a:r>
              </a:p>
            </p:txBody>
          </p:sp>
          <p:sp>
            <p:nvSpPr>
              <p:cNvPr id="13" name="TextBox 86"/>
              <p:cNvSpPr txBox="1"/>
              <p:nvPr/>
            </p:nvSpPr>
            <p:spPr>
              <a:xfrm>
                <a:off x="3486727" y="4812739"/>
                <a:ext cx="2536321" cy="667318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ctr" anchorCtr="1">
                <a:normAutofit fontScale="925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 dirty="0"/>
                  <a:t>通过更新门和重置门解决梯度爆炸的问题</a:t>
                </a:r>
              </a:p>
              <a:p>
                <a:pPr>
                  <a:lnSpc>
                    <a:spcPct val="120000"/>
                  </a:lnSpc>
                </a:pPr>
                <a:r>
                  <a:rPr lang="zh-CN" altLang="en-US" sz="1000" dirty="0"/>
                  <a:t>广泛应用于自然语言处理（</a:t>
                </a:r>
                <a:r>
                  <a:rPr lang="en-US" altLang="zh-CN" sz="1000" dirty="0"/>
                  <a:t>NLP</a:t>
                </a:r>
                <a:r>
                  <a:rPr lang="zh-CN" altLang="en-US" sz="1000" dirty="0"/>
                  <a:t>）领域</a:t>
                </a:r>
              </a:p>
            </p:txBody>
          </p:sp>
        </p:grpSp>
      </p:grpSp>
      <p:sp>
        <p:nvSpPr>
          <p:cNvPr id="85" name="文本框 84">
            <a:extLst>
              <a:ext uri="{FF2B5EF4-FFF2-40B4-BE49-F238E27FC236}">
                <a16:creationId xmlns:a16="http://schemas.microsoft.com/office/drawing/2014/main" id="{A5D468BC-EBB5-4206-BAFC-7DD55B738950}"/>
              </a:ext>
            </a:extLst>
          </p:cNvPr>
          <p:cNvSpPr txBox="1"/>
          <p:nvPr/>
        </p:nvSpPr>
        <p:spPr>
          <a:xfrm>
            <a:off x="523480" y="376360"/>
            <a:ext cx="65557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14400"/>
            <a:r>
              <a:rPr lang="en-US" altLang="zh-CN" sz="2800" b="1" dirty="0">
                <a:solidFill>
                  <a:schemeClr val="accent1"/>
                </a:solidFill>
                <a:latin typeface="思源黑体 CN Bold"/>
                <a:ea typeface="思源黑体 CN Bold"/>
              </a:rPr>
              <a:t>2.2 Seq2Seq</a:t>
            </a:r>
            <a:r>
              <a:rPr lang="zh-CN" altLang="en-US" sz="2800" b="1" dirty="0">
                <a:solidFill>
                  <a:schemeClr val="accent1"/>
                </a:solidFill>
                <a:latin typeface="思源黑体 CN Bold"/>
                <a:ea typeface="思源黑体 CN Bold"/>
              </a:rPr>
              <a:t>模型架构</a:t>
            </a:r>
          </a:p>
        </p:txBody>
      </p:sp>
      <p:grpSp>
        <p:nvGrpSpPr>
          <p:cNvPr id="2" name="Group 82">
            <a:extLst>
              <a:ext uri="{FF2B5EF4-FFF2-40B4-BE49-F238E27FC236}">
                <a16:creationId xmlns:a16="http://schemas.microsoft.com/office/drawing/2014/main" id="{19F2614E-3483-6973-8615-27273A5106CB}"/>
              </a:ext>
            </a:extLst>
          </p:cNvPr>
          <p:cNvGrpSpPr/>
          <p:nvPr/>
        </p:nvGrpSpPr>
        <p:grpSpPr>
          <a:xfrm>
            <a:off x="7161665" y="3277404"/>
            <a:ext cx="350035" cy="510250"/>
            <a:chOff x="7165975" y="7021513"/>
            <a:chExt cx="638175" cy="930275"/>
          </a:xfrm>
          <a:solidFill>
            <a:schemeClr val="bg1"/>
          </a:solidFill>
        </p:grpSpPr>
        <p:sp>
          <p:nvSpPr>
            <p:cNvPr id="3" name="AutoShape 113">
              <a:extLst>
                <a:ext uri="{FF2B5EF4-FFF2-40B4-BE49-F238E27FC236}">
                  <a16:creationId xmlns:a16="http://schemas.microsoft.com/office/drawing/2014/main" id="{BEB5E419-3ACE-1DBE-F438-FC51C8E6376F}"/>
                </a:ext>
              </a:extLst>
            </p:cNvPr>
            <p:cNvSpPr>
              <a:spLocks/>
            </p:cNvSpPr>
            <p:nvPr/>
          </p:nvSpPr>
          <p:spPr>
            <a:xfrm>
              <a:off x="7165975" y="7021513"/>
              <a:ext cx="638175" cy="9302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8175" h="930275">
                  <a:moveTo>
                    <a:pt x="454582" y="610493"/>
                  </a:moveTo>
                  <a:lnTo>
                    <a:pt x="183859" y="610493"/>
                  </a:lnTo>
                  <a:cubicBezTo>
                    <a:pt x="169412" y="579096"/>
                    <a:pt x="152069" y="547656"/>
                    <a:pt x="134962" y="516949"/>
                  </a:cubicBezTo>
                  <a:cubicBezTo>
                    <a:pt x="97115" y="449073"/>
                    <a:pt x="57997" y="378872"/>
                    <a:pt x="57997" y="319782"/>
                  </a:cubicBezTo>
                  <a:cubicBezTo>
                    <a:pt x="57997" y="175503"/>
                    <a:pt x="175114" y="58142"/>
                    <a:pt x="319088" y="58142"/>
                  </a:cubicBezTo>
                  <a:cubicBezTo>
                    <a:pt x="463031" y="58142"/>
                    <a:pt x="580148" y="175503"/>
                    <a:pt x="580148" y="319782"/>
                  </a:cubicBezTo>
                  <a:cubicBezTo>
                    <a:pt x="580148" y="378441"/>
                    <a:pt x="541031" y="448987"/>
                    <a:pt x="503124" y="517293"/>
                  </a:cubicBezTo>
                  <a:cubicBezTo>
                    <a:pt x="486165" y="547958"/>
                    <a:pt x="468970" y="579225"/>
                    <a:pt x="454582" y="610493"/>
                  </a:cubicBezTo>
                  <a:moveTo>
                    <a:pt x="319088" y="872090"/>
                  </a:moveTo>
                  <a:cubicBezTo>
                    <a:pt x="289690" y="872090"/>
                    <a:pt x="276158" y="868730"/>
                    <a:pt x="261149" y="835783"/>
                  </a:cubicBezTo>
                  <a:lnTo>
                    <a:pt x="384087" y="820365"/>
                  </a:lnTo>
                  <a:cubicBezTo>
                    <a:pt x="366301" y="868429"/>
                    <a:pt x="353330" y="872090"/>
                    <a:pt x="319088" y="872090"/>
                  </a:cubicBezTo>
                  <a:moveTo>
                    <a:pt x="224395" y="724107"/>
                  </a:moveTo>
                  <a:cubicBezTo>
                    <a:pt x="219136" y="706621"/>
                    <a:pt x="213168" y="688145"/>
                    <a:pt x="206550" y="668635"/>
                  </a:cubicBezTo>
                  <a:lnTo>
                    <a:pt x="431832" y="668635"/>
                  </a:lnTo>
                  <a:cubicBezTo>
                    <a:pt x="428286" y="679058"/>
                    <a:pt x="424711" y="689523"/>
                    <a:pt x="421609" y="699386"/>
                  </a:cubicBezTo>
                  <a:cubicBezTo>
                    <a:pt x="421609" y="699386"/>
                    <a:pt x="224395" y="724107"/>
                    <a:pt x="224395" y="724107"/>
                  </a:cubicBezTo>
                  <a:close/>
                  <a:moveTo>
                    <a:pt x="394280" y="790002"/>
                  </a:moveTo>
                  <a:lnTo>
                    <a:pt x="250425" y="808047"/>
                  </a:lnTo>
                  <a:cubicBezTo>
                    <a:pt x="245313" y="793146"/>
                    <a:pt x="239788" y="775703"/>
                    <a:pt x="233111" y="752963"/>
                  </a:cubicBezTo>
                  <a:cubicBezTo>
                    <a:pt x="233023" y="752704"/>
                    <a:pt x="232904" y="752360"/>
                    <a:pt x="232845" y="752058"/>
                  </a:cubicBezTo>
                  <a:lnTo>
                    <a:pt x="412362" y="729620"/>
                  </a:lnTo>
                  <a:cubicBezTo>
                    <a:pt x="409821" y="738190"/>
                    <a:pt x="407073" y="747235"/>
                    <a:pt x="404709" y="755289"/>
                  </a:cubicBezTo>
                  <a:cubicBezTo>
                    <a:pt x="400898" y="768381"/>
                    <a:pt x="397471" y="779708"/>
                    <a:pt x="394280" y="790002"/>
                  </a:cubicBezTo>
                  <a:moveTo>
                    <a:pt x="319088" y="0"/>
                  </a:moveTo>
                  <a:cubicBezTo>
                    <a:pt x="142851" y="0"/>
                    <a:pt x="0" y="143159"/>
                    <a:pt x="0" y="319782"/>
                  </a:cubicBezTo>
                  <a:cubicBezTo>
                    <a:pt x="0" y="436971"/>
                    <a:pt x="106983" y="561137"/>
                    <a:pt x="145923" y="670229"/>
                  </a:cubicBezTo>
                  <a:cubicBezTo>
                    <a:pt x="204039" y="832898"/>
                    <a:pt x="197598" y="930232"/>
                    <a:pt x="319088" y="930232"/>
                  </a:cubicBezTo>
                  <a:cubicBezTo>
                    <a:pt x="442350" y="930232"/>
                    <a:pt x="434077" y="833328"/>
                    <a:pt x="492222" y="670875"/>
                  </a:cubicBezTo>
                  <a:cubicBezTo>
                    <a:pt x="531310" y="561567"/>
                    <a:pt x="638175" y="436023"/>
                    <a:pt x="638175" y="319782"/>
                  </a:cubicBezTo>
                  <a:cubicBezTo>
                    <a:pt x="638175" y="143159"/>
                    <a:pt x="495295" y="0"/>
                    <a:pt x="31908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>
              <a:lvl1pPr marL="0" lvl="0" algn="l" defTabSz="457200">
                <a:defRPr sz="1800" kern="1200">
                  <a:solidFill>
                    <a:schemeClr val="tx1"/>
                  </a:solidFill>
                  <a:latin typeface="思源黑体 CN Light"/>
                  <a:ea typeface="思源黑体 CN Regular"/>
                </a:defRPr>
              </a:lvl1pPr>
              <a:lvl2pPr marL="457200" lvl="1" algn="l" defTabSz="457200">
                <a:defRPr sz="1800" kern="1200">
                  <a:solidFill>
                    <a:schemeClr val="tx1"/>
                  </a:solidFill>
                  <a:latin typeface="思源黑体 CN Light"/>
                  <a:ea typeface="思源黑体 CN Regular"/>
                </a:defRPr>
              </a:lvl2pPr>
              <a:lvl3pPr marL="914400" lvl="2" algn="l" defTabSz="457200">
                <a:defRPr sz="1800" kern="1200">
                  <a:solidFill>
                    <a:schemeClr val="tx1"/>
                  </a:solidFill>
                  <a:latin typeface="思源黑体 CN Light"/>
                  <a:ea typeface="思源黑体 CN Regular"/>
                </a:defRPr>
              </a:lvl3pPr>
              <a:lvl4pPr marL="1371600" lvl="3" algn="l" defTabSz="457200">
                <a:defRPr sz="1800" kern="1200">
                  <a:solidFill>
                    <a:schemeClr val="tx1"/>
                  </a:solidFill>
                  <a:latin typeface="思源黑体 CN Light"/>
                  <a:ea typeface="思源黑体 CN Regular"/>
                </a:defRPr>
              </a:lvl4pPr>
              <a:lvl5pPr marL="1828800" lvl="4" algn="l" defTabSz="457200">
                <a:defRPr sz="1800" kern="1200">
                  <a:solidFill>
                    <a:schemeClr val="tx1"/>
                  </a:solidFill>
                  <a:latin typeface="思源黑体 CN Light"/>
                  <a:ea typeface="思源黑体 CN Regular"/>
                </a:defRPr>
              </a:lvl5pPr>
              <a:lvl6pPr marL="2286000" lvl="5" algn="l" defTabSz="457200">
                <a:defRPr sz="1800" kern="1200">
                  <a:solidFill>
                    <a:schemeClr val="tx1"/>
                  </a:solidFill>
                  <a:latin typeface="思源黑体 CN Light"/>
                  <a:ea typeface="思源黑体 CN Regular"/>
                </a:defRPr>
              </a:lvl6pPr>
              <a:lvl7pPr marL="2743200" lvl="6" algn="l" defTabSz="457200">
                <a:defRPr sz="1800" kern="1200">
                  <a:solidFill>
                    <a:schemeClr val="tx1"/>
                  </a:solidFill>
                  <a:latin typeface="思源黑体 CN Light"/>
                  <a:ea typeface="思源黑体 CN Regular"/>
                </a:defRPr>
              </a:lvl7pPr>
              <a:lvl8pPr marL="3200400" lvl="7" algn="l" defTabSz="457200">
                <a:defRPr sz="1800" kern="1200">
                  <a:solidFill>
                    <a:schemeClr val="tx1"/>
                  </a:solidFill>
                  <a:latin typeface="思源黑体 CN Light"/>
                  <a:ea typeface="思源黑体 CN Regular"/>
                </a:defRPr>
              </a:lvl8pPr>
              <a:lvl9pPr marL="3657600" lvl="8" algn="l" defTabSz="457200">
                <a:defRPr sz="1800" kern="1200">
                  <a:solidFill>
                    <a:schemeClr val="tx1"/>
                  </a:solidFill>
                  <a:latin typeface="思源黑体 CN Light"/>
                  <a:ea typeface="思源黑体 CN Regular"/>
                </a:defRPr>
              </a:lvl9pPr>
            </a:lstStyle>
            <a:p>
              <a:pPr defTabSz="457200"/>
              <a:endParaRPr lang="en-US" altLang="en-US" sz="300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86" name="AutoShape 114">
              <a:extLst>
                <a:ext uri="{FF2B5EF4-FFF2-40B4-BE49-F238E27FC236}">
                  <a16:creationId xmlns:a16="http://schemas.microsoft.com/office/drawing/2014/main" id="{77BE2EE4-7013-E127-0968-79B919C02C66}"/>
                </a:ext>
              </a:extLst>
            </p:cNvPr>
            <p:cNvSpPr>
              <a:spLocks/>
            </p:cNvSpPr>
            <p:nvPr/>
          </p:nvSpPr>
          <p:spPr>
            <a:xfrm>
              <a:off x="7310438" y="7167563"/>
              <a:ext cx="188912" cy="1889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912" h="188912">
                  <a:moveTo>
                    <a:pt x="174376" y="0"/>
                  </a:moveTo>
                  <a:cubicBezTo>
                    <a:pt x="78215" y="0"/>
                    <a:pt x="0" y="78206"/>
                    <a:pt x="0" y="174376"/>
                  </a:cubicBezTo>
                  <a:cubicBezTo>
                    <a:pt x="0" y="182396"/>
                    <a:pt x="6498" y="188912"/>
                    <a:pt x="14527" y="188912"/>
                  </a:cubicBezTo>
                  <a:cubicBezTo>
                    <a:pt x="22556" y="188912"/>
                    <a:pt x="29063" y="182396"/>
                    <a:pt x="29063" y="174376"/>
                  </a:cubicBezTo>
                  <a:cubicBezTo>
                    <a:pt x="29063" y="94255"/>
                    <a:pt x="94255" y="29063"/>
                    <a:pt x="174376" y="29063"/>
                  </a:cubicBezTo>
                  <a:cubicBezTo>
                    <a:pt x="182405" y="29063"/>
                    <a:pt x="188912" y="22547"/>
                    <a:pt x="188912" y="14527"/>
                  </a:cubicBezTo>
                  <a:cubicBezTo>
                    <a:pt x="188912" y="6507"/>
                    <a:pt x="182405" y="0"/>
                    <a:pt x="174376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>
              <a:lvl1pPr marL="0" lvl="0" algn="l" defTabSz="457200">
                <a:defRPr sz="1800" kern="1200">
                  <a:solidFill>
                    <a:schemeClr val="tx1"/>
                  </a:solidFill>
                  <a:latin typeface="思源黑体 CN Light"/>
                  <a:ea typeface="思源黑体 CN Regular"/>
                </a:defRPr>
              </a:lvl1pPr>
              <a:lvl2pPr marL="457200" lvl="1" algn="l" defTabSz="457200">
                <a:defRPr sz="1800" kern="1200">
                  <a:solidFill>
                    <a:schemeClr val="tx1"/>
                  </a:solidFill>
                  <a:latin typeface="思源黑体 CN Light"/>
                  <a:ea typeface="思源黑体 CN Regular"/>
                </a:defRPr>
              </a:lvl2pPr>
              <a:lvl3pPr marL="914400" lvl="2" algn="l" defTabSz="457200">
                <a:defRPr sz="1800" kern="1200">
                  <a:solidFill>
                    <a:schemeClr val="tx1"/>
                  </a:solidFill>
                  <a:latin typeface="思源黑体 CN Light"/>
                  <a:ea typeface="思源黑体 CN Regular"/>
                </a:defRPr>
              </a:lvl3pPr>
              <a:lvl4pPr marL="1371600" lvl="3" algn="l" defTabSz="457200">
                <a:defRPr sz="1800" kern="1200">
                  <a:solidFill>
                    <a:schemeClr val="tx1"/>
                  </a:solidFill>
                  <a:latin typeface="思源黑体 CN Light"/>
                  <a:ea typeface="思源黑体 CN Regular"/>
                </a:defRPr>
              </a:lvl4pPr>
              <a:lvl5pPr marL="1828800" lvl="4" algn="l" defTabSz="457200">
                <a:defRPr sz="1800" kern="1200">
                  <a:solidFill>
                    <a:schemeClr val="tx1"/>
                  </a:solidFill>
                  <a:latin typeface="思源黑体 CN Light"/>
                  <a:ea typeface="思源黑体 CN Regular"/>
                </a:defRPr>
              </a:lvl5pPr>
              <a:lvl6pPr marL="2286000" lvl="5" algn="l" defTabSz="457200">
                <a:defRPr sz="1800" kern="1200">
                  <a:solidFill>
                    <a:schemeClr val="tx1"/>
                  </a:solidFill>
                  <a:latin typeface="思源黑体 CN Light"/>
                  <a:ea typeface="思源黑体 CN Regular"/>
                </a:defRPr>
              </a:lvl6pPr>
              <a:lvl7pPr marL="2743200" lvl="6" algn="l" defTabSz="457200">
                <a:defRPr sz="1800" kern="1200">
                  <a:solidFill>
                    <a:schemeClr val="tx1"/>
                  </a:solidFill>
                  <a:latin typeface="思源黑体 CN Light"/>
                  <a:ea typeface="思源黑体 CN Regular"/>
                </a:defRPr>
              </a:lvl7pPr>
              <a:lvl8pPr marL="3200400" lvl="7" algn="l" defTabSz="457200">
                <a:defRPr sz="1800" kern="1200">
                  <a:solidFill>
                    <a:schemeClr val="tx1"/>
                  </a:solidFill>
                  <a:latin typeface="思源黑体 CN Light"/>
                  <a:ea typeface="思源黑体 CN Regular"/>
                </a:defRPr>
              </a:lvl8pPr>
              <a:lvl9pPr marL="3657600" lvl="8" algn="l" defTabSz="457200">
                <a:defRPr sz="1800" kern="1200">
                  <a:solidFill>
                    <a:schemeClr val="tx1"/>
                  </a:solidFill>
                  <a:latin typeface="思源黑体 CN Light"/>
                  <a:ea typeface="思源黑体 CN Regular"/>
                </a:defRPr>
              </a:lvl9pPr>
            </a:lstStyle>
            <a:p>
              <a:pPr defTabSz="457200"/>
              <a:endParaRPr lang="en-US" altLang="en-US" sz="300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grpSp>
        <p:nvGrpSpPr>
          <p:cNvPr id="87" name="Group 111">
            <a:extLst>
              <a:ext uri="{FF2B5EF4-FFF2-40B4-BE49-F238E27FC236}">
                <a16:creationId xmlns:a16="http://schemas.microsoft.com/office/drawing/2014/main" id="{8A8E1433-E2E6-9630-68CC-09F990B88298}"/>
              </a:ext>
            </a:extLst>
          </p:cNvPr>
          <p:cNvGrpSpPr/>
          <p:nvPr/>
        </p:nvGrpSpPr>
        <p:grpSpPr>
          <a:xfrm>
            <a:off x="9565547" y="3302933"/>
            <a:ext cx="510250" cy="509379"/>
            <a:chOff x="5162550" y="5164138"/>
            <a:chExt cx="930275" cy="928687"/>
          </a:xfrm>
          <a:solidFill>
            <a:schemeClr val="bg1"/>
          </a:solidFill>
        </p:grpSpPr>
        <p:sp>
          <p:nvSpPr>
            <p:cNvPr id="88" name="AutoShape 128">
              <a:extLst>
                <a:ext uri="{FF2B5EF4-FFF2-40B4-BE49-F238E27FC236}">
                  <a16:creationId xmlns:a16="http://schemas.microsoft.com/office/drawing/2014/main" id="{38A2F83F-FD99-D58D-50D0-12C021A3991B}"/>
                </a:ext>
              </a:extLst>
            </p:cNvPr>
            <p:cNvSpPr>
              <a:spLocks/>
            </p:cNvSpPr>
            <p:nvPr/>
          </p:nvSpPr>
          <p:spPr>
            <a:xfrm>
              <a:off x="5162550" y="5164138"/>
              <a:ext cx="930275" cy="92868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0275" h="928687">
                  <a:moveTo>
                    <a:pt x="639564" y="522386"/>
                  </a:moveTo>
                  <a:cubicBezTo>
                    <a:pt x="596539" y="522386"/>
                    <a:pt x="556701" y="509875"/>
                    <a:pt x="522160" y="489538"/>
                  </a:cubicBezTo>
                  <a:lnTo>
                    <a:pt x="512168" y="499513"/>
                  </a:lnTo>
                  <a:lnTo>
                    <a:pt x="479436" y="532146"/>
                  </a:lnTo>
                  <a:lnTo>
                    <a:pt x="424050" y="587438"/>
                  </a:lnTo>
                  <a:cubicBezTo>
                    <a:pt x="413154" y="598315"/>
                    <a:pt x="407038" y="613105"/>
                    <a:pt x="407038" y="628455"/>
                  </a:cubicBezTo>
                  <a:lnTo>
                    <a:pt x="407038" y="696515"/>
                  </a:lnTo>
                  <a:lnTo>
                    <a:pt x="348896" y="696515"/>
                  </a:lnTo>
                  <a:cubicBezTo>
                    <a:pt x="316810" y="696515"/>
                    <a:pt x="290754" y="722484"/>
                    <a:pt x="290754" y="754515"/>
                  </a:cubicBezTo>
                  <a:lnTo>
                    <a:pt x="290754" y="812601"/>
                  </a:lnTo>
                  <a:lnTo>
                    <a:pt x="222663" y="812601"/>
                  </a:lnTo>
                  <a:cubicBezTo>
                    <a:pt x="207245" y="812601"/>
                    <a:pt x="192472" y="818706"/>
                    <a:pt x="181576" y="829584"/>
                  </a:cubicBezTo>
                  <a:lnTo>
                    <a:pt x="140360" y="870730"/>
                  </a:lnTo>
                  <a:lnTo>
                    <a:pt x="58228" y="870601"/>
                  </a:lnTo>
                  <a:lnTo>
                    <a:pt x="58142" y="787922"/>
                  </a:lnTo>
                  <a:lnTo>
                    <a:pt x="397219" y="450026"/>
                  </a:lnTo>
                  <a:cubicBezTo>
                    <a:pt x="397219" y="450026"/>
                    <a:pt x="397219" y="450026"/>
                    <a:pt x="397262" y="450069"/>
                  </a:cubicBezTo>
                  <a:lnTo>
                    <a:pt x="439943" y="407461"/>
                  </a:lnTo>
                  <a:cubicBezTo>
                    <a:pt x="419528" y="372937"/>
                    <a:pt x="407038" y="333123"/>
                    <a:pt x="407038" y="290215"/>
                  </a:cubicBezTo>
                  <a:cubicBezTo>
                    <a:pt x="407038" y="161961"/>
                    <a:pt x="511177" y="58043"/>
                    <a:pt x="639564" y="58043"/>
                  </a:cubicBezTo>
                  <a:cubicBezTo>
                    <a:pt x="767994" y="58043"/>
                    <a:pt x="872133" y="161961"/>
                    <a:pt x="872133" y="290215"/>
                  </a:cubicBezTo>
                  <a:cubicBezTo>
                    <a:pt x="872133" y="418425"/>
                    <a:pt x="767994" y="522386"/>
                    <a:pt x="639564" y="522386"/>
                  </a:cubicBezTo>
                  <a:moveTo>
                    <a:pt x="639564" y="0"/>
                  </a:moveTo>
                  <a:cubicBezTo>
                    <a:pt x="479049" y="0"/>
                    <a:pt x="348896" y="129930"/>
                    <a:pt x="348896" y="290215"/>
                  </a:cubicBezTo>
                  <a:cubicBezTo>
                    <a:pt x="348896" y="327491"/>
                    <a:pt x="356735" y="362790"/>
                    <a:pt x="369612" y="395509"/>
                  </a:cubicBezTo>
                  <a:lnTo>
                    <a:pt x="16495" y="748109"/>
                  </a:lnTo>
                  <a:cubicBezTo>
                    <a:pt x="6288" y="758299"/>
                    <a:pt x="0" y="768016"/>
                    <a:pt x="0" y="783580"/>
                  </a:cubicBezTo>
                  <a:lnTo>
                    <a:pt x="0" y="870601"/>
                  </a:lnTo>
                  <a:cubicBezTo>
                    <a:pt x="0" y="901686"/>
                    <a:pt x="26961" y="928644"/>
                    <a:pt x="58099" y="928644"/>
                  </a:cubicBezTo>
                  <a:lnTo>
                    <a:pt x="145312" y="928644"/>
                  </a:lnTo>
                  <a:cubicBezTo>
                    <a:pt x="160903" y="928644"/>
                    <a:pt x="170766" y="922453"/>
                    <a:pt x="180973" y="912306"/>
                  </a:cubicBezTo>
                  <a:lnTo>
                    <a:pt x="222663" y="870601"/>
                  </a:lnTo>
                  <a:lnTo>
                    <a:pt x="290754" y="870601"/>
                  </a:lnTo>
                  <a:cubicBezTo>
                    <a:pt x="322840" y="870601"/>
                    <a:pt x="348896" y="844632"/>
                    <a:pt x="348896" y="812601"/>
                  </a:cubicBezTo>
                  <a:lnTo>
                    <a:pt x="348896" y="754515"/>
                  </a:lnTo>
                  <a:lnTo>
                    <a:pt x="407038" y="754515"/>
                  </a:lnTo>
                  <a:cubicBezTo>
                    <a:pt x="439124" y="754515"/>
                    <a:pt x="465181" y="728546"/>
                    <a:pt x="465181" y="696515"/>
                  </a:cubicBezTo>
                  <a:lnTo>
                    <a:pt x="465181" y="628455"/>
                  </a:lnTo>
                  <a:lnTo>
                    <a:pt x="534047" y="559706"/>
                  </a:lnTo>
                  <a:cubicBezTo>
                    <a:pt x="566865" y="572561"/>
                    <a:pt x="602181" y="580429"/>
                    <a:pt x="639564" y="580429"/>
                  </a:cubicBezTo>
                  <a:cubicBezTo>
                    <a:pt x="800080" y="580429"/>
                    <a:pt x="930232" y="450456"/>
                    <a:pt x="930232" y="290215"/>
                  </a:cubicBezTo>
                  <a:cubicBezTo>
                    <a:pt x="930232" y="129930"/>
                    <a:pt x="800080" y="0"/>
                    <a:pt x="63956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>
              <a:lvl1pPr marL="0" lvl="0" algn="l" defTabSz="457200">
                <a:defRPr sz="1800" kern="1200">
                  <a:solidFill>
                    <a:schemeClr val="tx1"/>
                  </a:solidFill>
                  <a:latin typeface="思源黑体 CN Light"/>
                  <a:ea typeface="思源黑体 CN Regular"/>
                </a:defRPr>
              </a:lvl1pPr>
              <a:lvl2pPr marL="457200" lvl="1" algn="l" defTabSz="457200">
                <a:defRPr sz="1800" kern="1200">
                  <a:solidFill>
                    <a:schemeClr val="tx1"/>
                  </a:solidFill>
                  <a:latin typeface="思源黑体 CN Light"/>
                  <a:ea typeface="思源黑体 CN Regular"/>
                </a:defRPr>
              </a:lvl2pPr>
              <a:lvl3pPr marL="914400" lvl="2" algn="l" defTabSz="457200">
                <a:defRPr sz="1800" kern="1200">
                  <a:solidFill>
                    <a:schemeClr val="tx1"/>
                  </a:solidFill>
                  <a:latin typeface="思源黑体 CN Light"/>
                  <a:ea typeface="思源黑体 CN Regular"/>
                </a:defRPr>
              </a:lvl3pPr>
              <a:lvl4pPr marL="1371600" lvl="3" algn="l" defTabSz="457200">
                <a:defRPr sz="1800" kern="1200">
                  <a:solidFill>
                    <a:schemeClr val="tx1"/>
                  </a:solidFill>
                  <a:latin typeface="思源黑体 CN Light"/>
                  <a:ea typeface="思源黑体 CN Regular"/>
                </a:defRPr>
              </a:lvl4pPr>
              <a:lvl5pPr marL="1828800" lvl="4" algn="l" defTabSz="457200">
                <a:defRPr sz="1800" kern="1200">
                  <a:solidFill>
                    <a:schemeClr val="tx1"/>
                  </a:solidFill>
                  <a:latin typeface="思源黑体 CN Light"/>
                  <a:ea typeface="思源黑体 CN Regular"/>
                </a:defRPr>
              </a:lvl5pPr>
              <a:lvl6pPr marL="2286000" lvl="5" algn="l" defTabSz="457200">
                <a:defRPr sz="1800" kern="1200">
                  <a:solidFill>
                    <a:schemeClr val="tx1"/>
                  </a:solidFill>
                  <a:latin typeface="思源黑体 CN Light"/>
                  <a:ea typeface="思源黑体 CN Regular"/>
                </a:defRPr>
              </a:lvl6pPr>
              <a:lvl7pPr marL="2743200" lvl="6" algn="l" defTabSz="457200">
                <a:defRPr sz="1800" kern="1200">
                  <a:solidFill>
                    <a:schemeClr val="tx1"/>
                  </a:solidFill>
                  <a:latin typeface="思源黑体 CN Light"/>
                  <a:ea typeface="思源黑体 CN Regular"/>
                </a:defRPr>
              </a:lvl7pPr>
              <a:lvl8pPr marL="3200400" lvl="7" algn="l" defTabSz="457200">
                <a:defRPr sz="1800" kern="1200">
                  <a:solidFill>
                    <a:schemeClr val="tx1"/>
                  </a:solidFill>
                  <a:latin typeface="思源黑体 CN Light"/>
                  <a:ea typeface="思源黑体 CN Regular"/>
                </a:defRPr>
              </a:lvl8pPr>
              <a:lvl9pPr marL="3657600" lvl="8" algn="l" defTabSz="457200">
                <a:defRPr sz="1800" kern="1200">
                  <a:solidFill>
                    <a:schemeClr val="tx1"/>
                  </a:solidFill>
                  <a:latin typeface="思源黑体 CN Light"/>
                  <a:ea typeface="思源黑体 CN Regular"/>
                </a:defRPr>
              </a:lvl9pPr>
            </a:lstStyle>
            <a:p>
              <a:pPr defTabSz="457200"/>
              <a:endParaRPr lang="en-US" altLang="en-US" sz="300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89" name="AutoShape 129">
              <a:extLst>
                <a:ext uri="{FF2B5EF4-FFF2-40B4-BE49-F238E27FC236}">
                  <a16:creationId xmlns:a16="http://schemas.microsoft.com/office/drawing/2014/main" id="{2290F474-761E-8BE9-70C9-B84EA4538B21}"/>
                </a:ext>
              </a:extLst>
            </p:cNvPr>
            <p:cNvSpPr>
              <a:spLocks/>
            </p:cNvSpPr>
            <p:nvPr/>
          </p:nvSpPr>
          <p:spPr>
            <a:xfrm>
              <a:off x="5743575" y="5280025"/>
              <a:ext cx="231775" cy="231775"/>
            </a:xfrm>
            <a:custGeom>
              <a:avLst/>
              <a:gdLst>
                <a:gd name="T0" fmla="*/ 10800 w 21600"/>
                <a:gd name="T1" fmla="+- 0 10800 134"/>
                <a:gd name="T2" fmla="*/ 10800 h 21333"/>
                <a:gd name="T3" fmla="*/ 10800 w 21600"/>
                <a:gd name="T4" fmla="+- 0 10800 134"/>
                <a:gd name="T5" fmla="*/ 10800 h 21333"/>
                <a:gd name="T6" fmla="*/ 10800 w 21600"/>
                <a:gd name="T7" fmla="+- 0 10800 134"/>
                <a:gd name="T8" fmla="*/ 10800 h 21333"/>
                <a:gd name="T9" fmla="*/ 10800 w 21600"/>
                <a:gd name="T10" fmla="+- 0 10800 134"/>
                <a:gd name="T11" fmla="*/ 10800 h 21333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31775" h="231775">
                  <a:moveTo>
                    <a:pt x="139580" y="202995"/>
                  </a:moveTo>
                  <a:cubicBezTo>
                    <a:pt x="96755" y="172204"/>
                    <a:pt x="59467" y="134884"/>
                    <a:pt x="28907" y="93110"/>
                  </a:cubicBezTo>
                  <a:cubicBezTo>
                    <a:pt x="40088" y="61146"/>
                    <a:pt x="61088" y="40167"/>
                    <a:pt x="92120" y="28759"/>
                  </a:cubicBezTo>
                  <a:cubicBezTo>
                    <a:pt x="134966" y="59636"/>
                    <a:pt x="172200" y="96815"/>
                    <a:pt x="202685" y="139165"/>
                  </a:cubicBezTo>
                  <a:cubicBezTo>
                    <a:pt x="191386" y="170901"/>
                    <a:pt x="170430" y="191728"/>
                    <a:pt x="139580" y="202995"/>
                  </a:cubicBezTo>
                  <a:moveTo>
                    <a:pt x="226517" y="122716"/>
                  </a:moveTo>
                  <a:cubicBezTo>
                    <a:pt x="194015" y="77465"/>
                    <a:pt x="154474" y="37983"/>
                    <a:pt x="109031" y="5258"/>
                  </a:cubicBezTo>
                  <a:cubicBezTo>
                    <a:pt x="101595" y="-87"/>
                    <a:pt x="92055" y="-1456"/>
                    <a:pt x="83460" y="1575"/>
                  </a:cubicBezTo>
                  <a:cubicBezTo>
                    <a:pt x="43211" y="15754"/>
                    <a:pt x="15698" y="43274"/>
                    <a:pt x="1556" y="83516"/>
                  </a:cubicBezTo>
                  <a:cubicBezTo>
                    <a:pt x="494" y="86504"/>
                    <a:pt x="0" y="89655"/>
                    <a:pt x="0" y="92751"/>
                  </a:cubicBezTo>
                  <a:cubicBezTo>
                    <a:pt x="0" y="98553"/>
                    <a:pt x="1792" y="104257"/>
                    <a:pt x="5226" y="109092"/>
                  </a:cubicBezTo>
                  <a:cubicBezTo>
                    <a:pt x="37824" y="154419"/>
                    <a:pt x="77376" y="193934"/>
                    <a:pt x="122658" y="226527"/>
                  </a:cubicBezTo>
                  <a:cubicBezTo>
                    <a:pt x="130073" y="231829"/>
                    <a:pt x="139602" y="233220"/>
                    <a:pt x="148207" y="230200"/>
                  </a:cubicBezTo>
                  <a:cubicBezTo>
                    <a:pt x="188457" y="216130"/>
                    <a:pt x="216034" y="188566"/>
                    <a:pt x="230176" y="148270"/>
                  </a:cubicBezTo>
                  <a:cubicBezTo>
                    <a:pt x="231249" y="145282"/>
                    <a:pt x="231775" y="142120"/>
                    <a:pt x="231775" y="139024"/>
                  </a:cubicBezTo>
                  <a:cubicBezTo>
                    <a:pt x="231775" y="133255"/>
                    <a:pt x="229940" y="127551"/>
                    <a:pt x="226517" y="1227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>
              <a:lvl1pPr marL="0" lvl="0" algn="l" defTabSz="457200">
                <a:defRPr sz="1800" kern="1200">
                  <a:solidFill>
                    <a:schemeClr val="tx1"/>
                  </a:solidFill>
                  <a:latin typeface="思源黑体 CN Light"/>
                  <a:ea typeface="思源黑体 CN Regular"/>
                </a:defRPr>
              </a:lvl1pPr>
              <a:lvl2pPr marL="457200" lvl="1" algn="l" defTabSz="457200">
                <a:defRPr sz="1800" kern="1200">
                  <a:solidFill>
                    <a:schemeClr val="tx1"/>
                  </a:solidFill>
                  <a:latin typeface="思源黑体 CN Light"/>
                  <a:ea typeface="思源黑体 CN Regular"/>
                </a:defRPr>
              </a:lvl2pPr>
              <a:lvl3pPr marL="914400" lvl="2" algn="l" defTabSz="457200">
                <a:defRPr sz="1800" kern="1200">
                  <a:solidFill>
                    <a:schemeClr val="tx1"/>
                  </a:solidFill>
                  <a:latin typeface="思源黑体 CN Light"/>
                  <a:ea typeface="思源黑体 CN Regular"/>
                </a:defRPr>
              </a:lvl3pPr>
              <a:lvl4pPr marL="1371600" lvl="3" algn="l" defTabSz="457200">
                <a:defRPr sz="1800" kern="1200">
                  <a:solidFill>
                    <a:schemeClr val="tx1"/>
                  </a:solidFill>
                  <a:latin typeface="思源黑体 CN Light"/>
                  <a:ea typeface="思源黑体 CN Regular"/>
                </a:defRPr>
              </a:lvl4pPr>
              <a:lvl5pPr marL="1828800" lvl="4" algn="l" defTabSz="457200">
                <a:defRPr sz="1800" kern="1200">
                  <a:solidFill>
                    <a:schemeClr val="tx1"/>
                  </a:solidFill>
                  <a:latin typeface="思源黑体 CN Light"/>
                  <a:ea typeface="思源黑体 CN Regular"/>
                </a:defRPr>
              </a:lvl5pPr>
              <a:lvl6pPr marL="2286000" lvl="5" algn="l" defTabSz="457200">
                <a:defRPr sz="1800" kern="1200">
                  <a:solidFill>
                    <a:schemeClr val="tx1"/>
                  </a:solidFill>
                  <a:latin typeface="思源黑体 CN Light"/>
                  <a:ea typeface="思源黑体 CN Regular"/>
                </a:defRPr>
              </a:lvl6pPr>
              <a:lvl7pPr marL="2743200" lvl="6" algn="l" defTabSz="457200">
                <a:defRPr sz="1800" kern="1200">
                  <a:solidFill>
                    <a:schemeClr val="tx1"/>
                  </a:solidFill>
                  <a:latin typeface="思源黑体 CN Light"/>
                  <a:ea typeface="思源黑体 CN Regular"/>
                </a:defRPr>
              </a:lvl7pPr>
              <a:lvl8pPr marL="3200400" lvl="7" algn="l" defTabSz="457200">
                <a:defRPr sz="1800" kern="1200">
                  <a:solidFill>
                    <a:schemeClr val="tx1"/>
                  </a:solidFill>
                  <a:latin typeface="思源黑体 CN Light"/>
                  <a:ea typeface="思源黑体 CN Regular"/>
                </a:defRPr>
              </a:lvl8pPr>
              <a:lvl9pPr marL="3657600" lvl="8" algn="l" defTabSz="457200">
                <a:defRPr sz="1800" kern="1200">
                  <a:solidFill>
                    <a:schemeClr val="tx1"/>
                  </a:solidFill>
                  <a:latin typeface="思源黑体 CN Light"/>
                  <a:ea typeface="思源黑体 CN Regular"/>
                </a:defRPr>
              </a:lvl9pPr>
            </a:lstStyle>
            <a:p>
              <a:pPr defTabSz="457200"/>
              <a:endParaRPr lang="en-US" altLang="en-US" sz="300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grpSp>
        <p:nvGrpSpPr>
          <p:cNvPr id="90" name="Group 73">
            <a:extLst>
              <a:ext uri="{FF2B5EF4-FFF2-40B4-BE49-F238E27FC236}">
                <a16:creationId xmlns:a16="http://schemas.microsoft.com/office/drawing/2014/main" id="{0B51B6F2-6A61-6110-16E2-04B5DFA018C4}"/>
              </a:ext>
            </a:extLst>
          </p:cNvPr>
          <p:cNvGrpSpPr/>
          <p:nvPr/>
        </p:nvGrpSpPr>
        <p:grpSpPr>
          <a:xfrm>
            <a:off x="4619599" y="3336689"/>
            <a:ext cx="509379" cy="445815"/>
            <a:chOff x="5162550" y="8939213"/>
            <a:chExt cx="928688" cy="812800"/>
          </a:xfrm>
          <a:solidFill>
            <a:schemeClr val="bg1"/>
          </a:solidFill>
        </p:grpSpPr>
        <p:sp>
          <p:nvSpPr>
            <p:cNvPr id="91" name="AutoShape 103">
              <a:extLst>
                <a:ext uri="{FF2B5EF4-FFF2-40B4-BE49-F238E27FC236}">
                  <a16:creationId xmlns:a16="http://schemas.microsoft.com/office/drawing/2014/main" id="{65436A3C-B713-50E1-3FAC-DE996C190415}"/>
                </a:ext>
              </a:extLst>
            </p:cNvPr>
            <p:cNvSpPr>
              <a:spLocks/>
            </p:cNvSpPr>
            <p:nvPr/>
          </p:nvSpPr>
          <p:spPr>
            <a:xfrm>
              <a:off x="5308600" y="9083675"/>
              <a:ext cx="333375" cy="2190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3375" h="219075">
                  <a:moveTo>
                    <a:pt x="318867" y="0"/>
                  </a:moveTo>
                  <a:cubicBezTo>
                    <a:pt x="146021" y="0"/>
                    <a:pt x="0" y="93644"/>
                    <a:pt x="0" y="204470"/>
                  </a:cubicBezTo>
                  <a:cubicBezTo>
                    <a:pt x="0" y="212523"/>
                    <a:pt x="6482" y="219075"/>
                    <a:pt x="14493" y="219075"/>
                  </a:cubicBezTo>
                  <a:cubicBezTo>
                    <a:pt x="22487" y="219075"/>
                    <a:pt x="28985" y="212523"/>
                    <a:pt x="28985" y="204470"/>
                  </a:cubicBezTo>
                  <a:cubicBezTo>
                    <a:pt x="28985" y="111120"/>
                    <a:pt x="164450" y="29210"/>
                    <a:pt x="318867" y="29210"/>
                  </a:cubicBezTo>
                  <a:cubicBezTo>
                    <a:pt x="326877" y="29210"/>
                    <a:pt x="333375" y="22658"/>
                    <a:pt x="333375" y="14605"/>
                  </a:cubicBezTo>
                  <a:cubicBezTo>
                    <a:pt x="333375" y="6542"/>
                    <a:pt x="326877" y="0"/>
                    <a:pt x="318867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>
              <a:lvl1pPr marL="0" lvl="0" algn="l" defTabSz="457200">
                <a:defRPr sz="1800" kern="1200">
                  <a:solidFill>
                    <a:schemeClr val="tx1"/>
                  </a:solidFill>
                  <a:latin typeface="思源黑体 CN Light"/>
                  <a:ea typeface="思源黑体 CN Regular"/>
                </a:defRPr>
              </a:lvl1pPr>
              <a:lvl2pPr marL="457200" lvl="1" algn="l" defTabSz="457200">
                <a:defRPr sz="1800" kern="1200">
                  <a:solidFill>
                    <a:schemeClr val="tx1"/>
                  </a:solidFill>
                  <a:latin typeface="思源黑体 CN Light"/>
                  <a:ea typeface="思源黑体 CN Regular"/>
                </a:defRPr>
              </a:lvl2pPr>
              <a:lvl3pPr marL="914400" lvl="2" algn="l" defTabSz="457200">
                <a:defRPr sz="1800" kern="1200">
                  <a:solidFill>
                    <a:schemeClr val="tx1"/>
                  </a:solidFill>
                  <a:latin typeface="思源黑体 CN Light"/>
                  <a:ea typeface="思源黑体 CN Regular"/>
                </a:defRPr>
              </a:lvl3pPr>
              <a:lvl4pPr marL="1371600" lvl="3" algn="l" defTabSz="457200">
                <a:defRPr sz="1800" kern="1200">
                  <a:solidFill>
                    <a:schemeClr val="tx1"/>
                  </a:solidFill>
                  <a:latin typeface="思源黑体 CN Light"/>
                  <a:ea typeface="思源黑体 CN Regular"/>
                </a:defRPr>
              </a:lvl4pPr>
              <a:lvl5pPr marL="1828800" lvl="4" algn="l" defTabSz="457200">
                <a:defRPr sz="1800" kern="1200">
                  <a:solidFill>
                    <a:schemeClr val="tx1"/>
                  </a:solidFill>
                  <a:latin typeface="思源黑体 CN Light"/>
                  <a:ea typeface="思源黑体 CN Regular"/>
                </a:defRPr>
              </a:lvl5pPr>
              <a:lvl6pPr marL="2286000" lvl="5" algn="l" defTabSz="457200">
                <a:defRPr sz="1800" kern="1200">
                  <a:solidFill>
                    <a:schemeClr val="tx1"/>
                  </a:solidFill>
                  <a:latin typeface="思源黑体 CN Light"/>
                  <a:ea typeface="思源黑体 CN Regular"/>
                </a:defRPr>
              </a:lvl6pPr>
              <a:lvl7pPr marL="2743200" lvl="6" algn="l" defTabSz="457200">
                <a:defRPr sz="1800" kern="1200">
                  <a:solidFill>
                    <a:schemeClr val="tx1"/>
                  </a:solidFill>
                  <a:latin typeface="思源黑体 CN Light"/>
                  <a:ea typeface="思源黑体 CN Regular"/>
                </a:defRPr>
              </a:lvl7pPr>
              <a:lvl8pPr marL="3200400" lvl="7" algn="l" defTabSz="457200">
                <a:defRPr sz="1800" kern="1200">
                  <a:solidFill>
                    <a:schemeClr val="tx1"/>
                  </a:solidFill>
                  <a:latin typeface="思源黑体 CN Light"/>
                  <a:ea typeface="思源黑体 CN Regular"/>
                </a:defRPr>
              </a:lvl8pPr>
              <a:lvl9pPr marL="3657600" lvl="8" algn="l" defTabSz="457200">
                <a:defRPr sz="1800" kern="1200">
                  <a:solidFill>
                    <a:schemeClr val="tx1"/>
                  </a:solidFill>
                  <a:latin typeface="思源黑体 CN Light"/>
                  <a:ea typeface="思源黑体 CN Regular"/>
                </a:defRPr>
              </a:lvl9pPr>
            </a:lstStyle>
            <a:p>
              <a:pPr defTabSz="457200"/>
              <a:endParaRPr lang="en-US" altLang="en-US" sz="300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92" name="AutoShape 104">
              <a:extLst>
                <a:ext uri="{FF2B5EF4-FFF2-40B4-BE49-F238E27FC236}">
                  <a16:creationId xmlns:a16="http://schemas.microsoft.com/office/drawing/2014/main" id="{A721BC81-A6B0-F57F-34AF-C5F296E7F492}"/>
                </a:ext>
              </a:extLst>
            </p:cNvPr>
            <p:cNvSpPr>
              <a:spLocks/>
            </p:cNvSpPr>
            <p:nvPr/>
          </p:nvSpPr>
          <p:spPr>
            <a:xfrm>
              <a:off x="5162550" y="8939213"/>
              <a:ext cx="928688" cy="8128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8688" h="812800">
                  <a:moveTo>
                    <a:pt x="464344" y="638612"/>
                  </a:moveTo>
                  <a:cubicBezTo>
                    <a:pt x="437730" y="638612"/>
                    <a:pt x="410429" y="636618"/>
                    <a:pt x="383170" y="632592"/>
                  </a:cubicBezTo>
                  <a:cubicBezTo>
                    <a:pt x="380375" y="632178"/>
                    <a:pt x="377537" y="631952"/>
                    <a:pt x="374743" y="631952"/>
                  </a:cubicBezTo>
                  <a:cubicBezTo>
                    <a:pt x="357502" y="631952"/>
                    <a:pt x="340992" y="639666"/>
                    <a:pt x="329899" y="653213"/>
                  </a:cubicBezTo>
                  <a:cubicBezTo>
                    <a:pt x="317474" y="668340"/>
                    <a:pt x="282175" y="702056"/>
                    <a:pt x="240384" y="726929"/>
                  </a:cubicBezTo>
                  <a:cubicBezTo>
                    <a:pt x="251692" y="700965"/>
                    <a:pt x="260549" y="671802"/>
                    <a:pt x="261151" y="641811"/>
                  </a:cubicBezTo>
                  <a:cubicBezTo>
                    <a:pt x="261322" y="639929"/>
                    <a:pt x="261408" y="638048"/>
                    <a:pt x="261408" y="636468"/>
                  </a:cubicBezTo>
                  <a:cubicBezTo>
                    <a:pt x="261408" y="614642"/>
                    <a:pt x="249198" y="594661"/>
                    <a:pt x="229764" y="584764"/>
                  </a:cubicBezTo>
                  <a:cubicBezTo>
                    <a:pt x="122234" y="529825"/>
                    <a:pt x="58000" y="441433"/>
                    <a:pt x="58000" y="348337"/>
                  </a:cubicBezTo>
                  <a:cubicBezTo>
                    <a:pt x="58000" y="188261"/>
                    <a:pt x="240255" y="58025"/>
                    <a:pt x="464344" y="58025"/>
                  </a:cubicBezTo>
                  <a:cubicBezTo>
                    <a:pt x="688390" y="58025"/>
                    <a:pt x="870602" y="188261"/>
                    <a:pt x="870602" y="348337"/>
                  </a:cubicBezTo>
                  <a:cubicBezTo>
                    <a:pt x="870602" y="508376"/>
                    <a:pt x="688390" y="638612"/>
                    <a:pt x="464344" y="638612"/>
                  </a:cubicBezTo>
                  <a:moveTo>
                    <a:pt x="464344" y="0"/>
                  </a:moveTo>
                  <a:cubicBezTo>
                    <a:pt x="207880" y="0"/>
                    <a:pt x="0" y="155937"/>
                    <a:pt x="0" y="348337"/>
                  </a:cubicBezTo>
                  <a:cubicBezTo>
                    <a:pt x="0" y="468113"/>
                    <a:pt x="80615" y="573777"/>
                    <a:pt x="203365" y="636468"/>
                  </a:cubicBezTo>
                  <a:cubicBezTo>
                    <a:pt x="203365" y="637258"/>
                    <a:pt x="203108" y="637785"/>
                    <a:pt x="203108" y="638612"/>
                  </a:cubicBezTo>
                  <a:cubicBezTo>
                    <a:pt x="203108" y="690654"/>
                    <a:pt x="164283" y="746685"/>
                    <a:pt x="147171" y="776111"/>
                  </a:cubicBezTo>
                  <a:lnTo>
                    <a:pt x="147257" y="776111"/>
                  </a:lnTo>
                  <a:cubicBezTo>
                    <a:pt x="145881" y="779272"/>
                    <a:pt x="145065" y="782772"/>
                    <a:pt x="145065" y="786459"/>
                  </a:cubicBezTo>
                  <a:cubicBezTo>
                    <a:pt x="145065" y="801022"/>
                    <a:pt x="156845" y="812800"/>
                    <a:pt x="171377" y="812800"/>
                  </a:cubicBezTo>
                  <a:cubicBezTo>
                    <a:pt x="174086" y="812800"/>
                    <a:pt x="178901" y="812047"/>
                    <a:pt x="178772" y="812424"/>
                  </a:cubicBezTo>
                  <a:cubicBezTo>
                    <a:pt x="269491" y="797560"/>
                    <a:pt x="354922" y="714173"/>
                    <a:pt x="374743" y="690052"/>
                  </a:cubicBezTo>
                  <a:cubicBezTo>
                    <a:pt x="403764" y="694304"/>
                    <a:pt x="433646" y="696675"/>
                    <a:pt x="464344" y="696675"/>
                  </a:cubicBezTo>
                  <a:cubicBezTo>
                    <a:pt x="720765" y="696675"/>
                    <a:pt x="928688" y="540700"/>
                    <a:pt x="928688" y="348337"/>
                  </a:cubicBezTo>
                  <a:cubicBezTo>
                    <a:pt x="928688" y="155937"/>
                    <a:pt x="720765" y="0"/>
                    <a:pt x="46434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>
              <a:lvl1pPr marL="0" lvl="0" algn="l" defTabSz="457200">
                <a:defRPr sz="1800" kern="1200">
                  <a:solidFill>
                    <a:schemeClr val="tx1"/>
                  </a:solidFill>
                  <a:latin typeface="思源黑体 CN Light"/>
                  <a:ea typeface="思源黑体 CN Regular"/>
                </a:defRPr>
              </a:lvl1pPr>
              <a:lvl2pPr marL="457200" lvl="1" algn="l" defTabSz="457200">
                <a:defRPr sz="1800" kern="1200">
                  <a:solidFill>
                    <a:schemeClr val="tx1"/>
                  </a:solidFill>
                  <a:latin typeface="思源黑体 CN Light"/>
                  <a:ea typeface="思源黑体 CN Regular"/>
                </a:defRPr>
              </a:lvl2pPr>
              <a:lvl3pPr marL="914400" lvl="2" algn="l" defTabSz="457200">
                <a:defRPr sz="1800" kern="1200">
                  <a:solidFill>
                    <a:schemeClr val="tx1"/>
                  </a:solidFill>
                  <a:latin typeface="思源黑体 CN Light"/>
                  <a:ea typeface="思源黑体 CN Regular"/>
                </a:defRPr>
              </a:lvl3pPr>
              <a:lvl4pPr marL="1371600" lvl="3" algn="l" defTabSz="457200">
                <a:defRPr sz="1800" kern="1200">
                  <a:solidFill>
                    <a:schemeClr val="tx1"/>
                  </a:solidFill>
                  <a:latin typeface="思源黑体 CN Light"/>
                  <a:ea typeface="思源黑体 CN Regular"/>
                </a:defRPr>
              </a:lvl4pPr>
              <a:lvl5pPr marL="1828800" lvl="4" algn="l" defTabSz="457200">
                <a:defRPr sz="1800" kern="1200">
                  <a:solidFill>
                    <a:schemeClr val="tx1"/>
                  </a:solidFill>
                  <a:latin typeface="思源黑体 CN Light"/>
                  <a:ea typeface="思源黑体 CN Regular"/>
                </a:defRPr>
              </a:lvl5pPr>
              <a:lvl6pPr marL="2286000" lvl="5" algn="l" defTabSz="457200">
                <a:defRPr sz="1800" kern="1200">
                  <a:solidFill>
                    <a:schemeClr val="tx1"/>
                  </a:solidFill>
                  <a:latin typeface="思源黑体 CN Light"/>
                  <a:ea typeface="思源黑体 CN Regular"/>
                </a:defRPr>
              </a:lvl6pPr>
              <a:lvl7pPr marL="2743200" lvl="6" algn="l" defTabSz="457200">
                <a:defRPr sz="1800" kern="1200">
                  <a:solidFill>
                    <a:schemeClr val="tx1"/>
                  </a:solidFill>
                  <a:latin typeface="思源黑体 CN Light"/>
                  <a:ea typeface="思源黑体 CN Regular"/>
                </a:defRPr>
              </a:lvl7pPr>
              <a:lvl8pPr marL="3200400" lvl="7" algn="l" defTabSz="457200">
                <a:defRPr sz="1800" kern="1200">
                  <a:solidFill>
                    <a:schemeClr val="tx1"/>
                  </a:solidFill>
                  <a:latin typeface="思源黑体 CN Light"/>
                  <a:ea typeface="思源黑体 CN Regular"/>
                </a:defRPr>
              </a:lvl8pPr>
              <a:lvl9pPr marL="3657600" lvl="8" algn="l" defTabSz="457200">
                <a:defRPr sz="1800" kern="1200">
                  <a:solidFill>
                    <a:schemeClr val="tx1"/>
                  </a:solidFill>
                  <a:latin typeface="思源黑体 CN Light"/>
                  <a:ea typeface="思源黑体 CN Regular"/>
                </a:defRPr>
              </a:lvl9pPr>
            </a:lstStyle>
            <a:p>
              <a:pPr defTabSz="457200"/>
              <a:endParaRPr lang="en-US" altLang="en-US" sz="300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sp>
        <p:nvSpPr>
          <p:cNvPr id="93" name="object 5">
            <a:extLst>
              <a:ext uri="{FF2B5EF4-FFF2-40B4-BE49-F238E27FC236}">
                <a16:creationId xmlns:a16="http://schemas.microsoft.com/office/drawing/2014/main" id="{9BB49A1D-E503-04A3-D6DF-5AEBC99CDF10}"/>
              </a:ext>
            </a:extLst>
          </p:cNvPr>
          <p:cNvSpPr/>
          <p:nvPr/>
        </p:nvSpPr>
        <p:spPr>
          <a:xfrm>
            <a:off x="11036077" y="0"/>
            <a:ext cx="1155923" cy="11533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80"/>
          </a:p>
        </p:txBody>
      </p:sp>
      <p:pic>
        <p:nvPicPr>
          <p:cNvPr id="94" name="Picture 2" descr="Gated Recurrent Unit (GRU) - PRIMO.ai">
            <a:extLst>
              <a:ext uri="{FF2B5EF4-FFF2-40B4-BE49-F238E27FC236}">
                <a16:creationId xmlns:a16="http://schemas.microsoft.com/office/drawing/2014/main" id="{5582E42F-C018-E8CF-036F-2F69EDC60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093" y="2638382"/>
            <a:ext cx="2650252" cy="187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图片 95">
            <a:extLst>
              <a:ext uri="{FF2B5EF4-FFF2-40B4-BE49-F238E27FC236}">
                <a16:creationId xmlns:a16="http://schemas.microsoft.com/office/drawing/2014/main" id="{25EE4406-9FBD-597A-E434-F5874461FB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8516" y="2498226"/>
            <a:ext cx="2491446" cy="2068605"/>
          </a:xfrm>
          <a:prstGeom prst="rect">
            <a:avLst/>
          </a:prstGeom>
        </p:spPr>
      </p:pic>
      <p:pic>
        <p:nvPicPr>
          <p:cNvPr id="4100" name="Picture 4" descr="Seq2Seq-Encoder-Decoder-LSTM-Model | by Pradeep Dhote | Medium">
            <a:extLst>
              <a:ext uri="{FF2B5EF4-FFF2-40B4-BE49-F238E27FC236}">
                <a16:creationId xmlns:a16="http://schemas.microsoft.com/office/drawing/2014/main" id="{4D710E1E-BCA2-6A0D-72A9-6AB74F4F91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3" t="4266" r="9360" b="9315"/>
          <a:stretch/>
        </p:blipFill>
        <p:spPr bwMode="auto">
          <a:xfrm>
            <a:off x="6505478" y="1653248"/>
            <a:ext cx="4142318" cy="30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Theme">
  <a:themeElements>
    <a:clrScheme name="自定义 2897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05399F"/>
      </a:accent1>
      <a:accent2>
        <a:srgbClr val="0483F7"/>
      </a:accent2>
      <a:accent3>
        <a:srgbClr val="66B4FC"/>
      </a:accent3>
      <a:accent4>
        <a:srgbClr val="4C3E98"/>
      </a:accent4>
      <a:accent5>
        <a:srgbClr val="04056A"/>
      </a:accent5>
      <a:accent6>
        <a:srgbClr val="F9CC45"/>
      </a:accent6>
      <a:hlink>
        <a:srgbClr val="4276AA"/>
      </a:hlink>
      <a:folHlink>
        <a:srgbClr val="BFBFBF"/>
      </a:folHlink>
    </a:clrScheme>
    <a:fontScheme name="思源黑体">
      <a:majorFont>
        <a:latin typeface="思源黑体 CN Heavy"/>
        <a:ea typeface="思源黑体 CN Normal"/>
        <a:cs typeface=""/>
      </a:majorFont>
      <a:minorFont>
        <a:latin typeface="思源黑体 CN Light"/>
        <a:ea typeface="思源黑体 CN Regular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3293</TotalTime>
  <Words>855</Words>
  <Application>Microsoft Office PowerPoint</Application>
  <PresentationFormat>宽屏</PresentationFormat>
  <Paragraphs>108</Paragraphs>
  <Slides>23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4" baseType="lpstr">
      <vt:lpstr>等线</vt:lpstr>
      <vt:lpstr>迷你简小标宋</vt:lpstr>
      <vt:lpstr>思源黑体 CN Bold</vt:lpstr>
      <vt:lpstr>思源黑体 CN Heavy</vt:lpstr>
      <vt:lpstr>思源黑体 CN Light</vt:lpstr>
      <vt:lpstr>思源黑体 CN Medium</vt:lpstr>
      <vt:lpstr>思源黑体 CN Normal</vt:lpstr>
      <vt:lpstr>思源黑体 CN Regular</vt:lpstr>
      <vt:lpstr>Arial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Jun</dc:creator>
  <cp:lastModifiedBy>123 NP</cp:lastModifiedBy>
  <cp:revision>464</cp:revision>
  <dcterms:created xsi:type="dcterms:W3CDTF">2019-07-11T04:52:53Z</dcterms:created>
  <dcterms:modified xsi:type="dcterms:W3CDTF">2024-03-21T01:19:38Z</dcterms:modified>
</cp:coreProperties>
</file>